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0"/>
  </p:notesMasterIdLst>
  <p:handoutMasterIdLst>
    <p:handoutMasterId r:id="rId21"/>
  </p:handoutMasterIdLst>
  <p:sldIdLst>
    <p:sldId id="256" r:id="rId2"/>
    <p:sldId id="262" r:id="rId3"/>
    <p:sldId id="258" r:id="rId4"/>
    <p:sldId id="259" r:id="rId5"/>
    <p:sldId id="265" r:id="rId6"/>
    <p:sldId id="264" r:id="rId7"/>
    <p:sldId id="270" r:id="rId8"/>
    <p:sldId id="271" r:id="rId9"/>
    <p:sldId id="272" r:id="rId10"/>
    <p:sldId id="273" r:id="rId11"/>
    <p:sldId id="274" r:id="rId12"/>
    <p:sldId id="275" r:id="rId13"/>
    <p:sldId id="276" r:id="rId14"/>
    <p:sldId id="277" r:id="rId15"/>
    <p:sldId id="282" r:id="rId16"/>
    <p:sldId id="268" r:id="rId17"/>
    <p:sldId id="261"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A7C5B0-5227-4C8B-AA01-92D448A818AF}" type="doc">
      <dgm:prSet loTypeId="urn:microsoft.com/office/officeart/2005/8/layout/radial6" loCatId="cycle" qsTypeId="urn:microsoft.com/office/officeart/2005/8/quickstyle/simple4" qsCatId="simple" csTypeId="urn:microsoft.com/office/officeart/2005/8/colors/accent4_2" csCatId="accent4" phldr="1"/>
      <dgm:spPr/>
      <dgm:t>
        <a:bodyPr/>
        <a:lstStyle/>
        <a:p>
          <a:endParaRPr lang="en-US"/>
        </a:p>
      </dgm:t>
    </dgm:pt>
    <dgm:pt modelId="{0AA34E75-C871-4636-82AC-E87B52167F2D}">
      <dgm:prSet phldrT="[Text]"/>
      <dgm:spPr>
        <a:blipFill rotWithShape="0">
          <a:blip xmlns:r="http://schemas.openxmlformats.org/officeDocument/2006/relationships" r:embed="rId1"/>
          <a:stretch>
            <a:fillRect/>
          </a:stretch>
        </a:blipFill>
      </dgm:spPr>
      <dgm:t>
        <a:bodyPr/>
        <a:lstStyle/>
        <a:p>
          <a:r>
            <a:rPr lang="en-US" dirty="0" smtClean="0"/>
            <a:t> </a:t>
          </a:r>
          <a:endParaRPr lang="en-US" dirty="0"/>
        </a:p>
      </dgm:t>
    </dgm:pt>
    <dgm:pt modelId="{7951B0F9-C179-4EF5-82AB-9C0960BAD989}" type="parTrans" cxnId="{650CFF69-2CB2-4304-8E6F-0C50330F4E83}">
      <dgm:prSet/>
      <dgm:spPr/>
      <dgm:t>
        <a:bodyPr/>
        <a:lstStyle/>
        <a:p>
          <a:endParaRPr lang="en-US"/>
        </a:p>
      </dgm:t>
    </dgm:pt>
    <dgm:pt modelId="{D4C38F3D-FB10-4FFF-B562-EB61B4FD0556}" type="sibTrans" cxnId="{650CFF69-2CB2-4304-8E6F-0C50330F4E83}">
      <dgm:prSet/>
      <dgm:spPr/>
      <dgm:t>
        <a:bodyPr/>
        <a:lstStyle/>
        <a:p>
          <a:endParaRPr lang="en-US"/>
        </a:p>
      </dgm:t>
    </dgm:pt>
    <dgm:pt modelId="{AC3E7205-C590-4C12-9D02-2D2D91E25E73}">
      <dgm:prSet phldrT="[Text]"/>
      <dgm:spPr/>
      <dgm:t>
        <a:bodyPr/>
        <a:lstStyle/>
        <a:p>
          <a:r>
            <a:rPr lang="en-US" b="1" dirty="0" smtClean="0">
              <a:solidFill>
                <a:schemeClr val="tx1"/>
              </a:solidFill>
            </a:rPr>
            <a:t>STORYTELLING DYSFUNCTIONS</a:t>
          </a:r>
          <a:endParaRPr lang="en-US" b="1" dirty="0">
            <a:solidFill>
              <a:schemeClr val="tx1"/>
            </a:solidFill>
          </a:endParaRPr>
        </a:p>
      </dgm:t>
    </dgm:pt>
    <dgm:pt modelId="{C72E16C8-A3A3-4D61-BA9F-136C8BBE749A}" type="parTrans" cxnId="{3417AD69-EAA2-43F0-8528-859C472288BF}">
      <dgm:prSet/>
      <dgm:spPr/>
      <dgm:t>
        <a:bodyPr/>
        <a:lstStyle/>
        <a:p>
          <a:endParaRPr lang="en-US"/>
        </a:p>
      </dgm:t>
    </dgm:pt>
    <dgm:pt modelId="{188A0AD8-3361-466A-980F-FD629CABEA5D}" type="sibTrans" cxnId="{3417AD69-EAA2-43F0-8528-859C472288BF}">
      <dgm:prSet/>
      <dgm:spPr/>
      <dgm:t>
        <a:bodyPr/>
        <a:lstStyle/>
        <a:p>
          <a:endParaRPr lang="en-US"/>
        </a:p>
      </dgm:t>
    </dgm:pt>
    <dgm:pt modelId="{053550CC-D558-47D3-BB85-AEC146FC1E73}">
      <dgm:prSet phldrT="[Text]"/>
      <dgm:spPr/>
      <dgm:t>
        <a:bodyPr/>
        <a:lstStyle/>
        <a:p>
          <a:r>
            <a:rPr lang="en-US" b="1" dirty="0" smtClean="0">
              <a:solidFill>
                <a:schemeClr val="tx1"/>
              </a:solidFill>
            </a:rPr>
            <a:t>STORYTELLING Behaviors</a:t>
          </a:r>
          <a:endParaRPr lang="en-US" b="1" dirty="0">
            <a:solidFill>
              <a:schemeClr val="tx1"/>
            </a:solidFill>
          </a:endParaRPr>
        </a:p>
      </dgm:t>
    </dgm:pt>
    <dgm:pt modelId="{EEAEC8F7-C456-4B17-A39A-8C9F0CE7FF7F}" type="parTrans" cxnId="{671463A1-BD77-4E7B-8641-51B69E711DE6}">
      <dgm:prSet/>
      <dgm:spPr/>
      <dgm:t>
        <a:bodyPr/>
        <a:lstStyle/>
        <a:p>
          <a:endParaRPr lang="en-US"/>
        </a:p>
      </dgm:t>
    </dgm:pt>
    <dgm:pt modelId="{274A1F7C-FF7D-49DF-BC19-A31740450024}" type="sibTrans" cxnId="{671463A1-BD77-4E7B-8641-51B69E711DE6}">
      <dgm:prSet/>
      <dgm:spPr/>
      <dgm:t>
        <a:bodyPr/>
        <a:lstStyle/>
        <a:p>
          <a:endParaRPr lang="en-US"/>
        </a:p>
      </dgm:t>
    </dgm:pt>
    <dgm:pt modelId="{C86AF644-A202-465B-986C-F66F4C0A09FE}">
      <dgm:prSet phldrT="[Text]"/>
      <dgm:spPr/>
      <dgm:t>
        <a:bodyPr/>
        <a:lstStyle/>
        <a:p>
          <a:r>
            <a:rPr lang="en-US" b="1" dirty="0" smtClean="0">
              <a:solidFill>
                <a:schemeClr val="tx1"/>
              </a:solidFill>
            </a:rPr>
            <a:t>STORYTELLING Hidden Costs</a:t>
          </a:r>
          <a:endParaRPr lang="en-US" b="1" dirty="0">
            <a:solidFill>
              <a:schemeClr val="tx1"/>
            </a:solidFill>
          </a:endParaRPr>
        </a:p>
      </dgm:t>
    </dgm:pt>
    <dgm:pt modelId="{C779C0AF-D271-4A58-BB19-C35BD8C60CE1}" type="parTrans" cxnId="{A154A5B9-5EC8-471A-96F8-FE21466BD2C0}">
      <dgm:prSet/>
      <dgm:spPr/>
      <dgm:t>
        <a:bodyPr/>
        <a:lstStyle/>
        <a:p>
          <a:endParaRPr lang="en-US"/>
        </a:p>
      </dgm:t>
    </dgm:pt>
    <dgm:pt modelId="{FD225BFA-EC92-4709-8193-75F266C9714F}" type="sibTrans" cxnId="{A154A5B9-5EC8-471A-96F8-FE21466BD2C0}">
      <dgm:prSet/>
      <dgm:spPr/>
      <dgm:t>
        <a:bodyPr/>
        <a:lstStyle/>
        <a:p>
          <a:endParaRPr lang="en-US"/>
        </a:p>
      </dgm:t>
    </dgm:pt>
    <dgm:pt modelId="{ABCADF7A-7ED1-44EC-B608-BFA2456D0BF1}">
      <dgm:prSet phldrT="[Text]"/>
      <dgm:spPr/>
      <dgm:t>
        <a:bodyPr/>
        <a:lstStyle/>
        <a:p>
          <a:r>
            <a:rPr lang="en-US" b="1" dirty="0" smtClean="0">
              <a:solidFill>
                <a:schemeClr val="tx1"/>
              </a:solidFill>
            </a:rPr>
            <a:t>STORYTELLING Structures</a:t>
          </a:r>
          <a:endParaRPr lang="en-US" b="1" dirty="0">
            <a:solidFill>
              <a:schemeClr val="tx1"/>
            </a:solidFill>
          </a:endParaRPr>
        </a:p>
      </dgm:t>
    </dgm:pt>
    <dgm:pt modelId="{8A1E2C0D-A1DE-4345-9535-20746F249212}" type="parTrans" cxnId="{9426A0FF-575B-4451-AC2F-24F426AAFB4C}">
      <dgm:prSet/>
      <dgm:spPr/>
      <dgm:t>
        <a:bodyPr/>
        <a:lstStyle/>
        <a:p>
          <a:endParaRPr lang="en-US"/>
        </a:p>
      </dgm:t>
    </dgm:pt>
    <dgm:pt modelId="{550C664F-08C6-4AB0-A8BA-427258162553}" type="sibTrans" cxnId="{9426A0FF-575B-4451-AC2F-24F426AAFB4C}">
      <dgm:prSet/>
      <dgm:spPr/>
      <dgm:t>
        <a:bodyPr/>
        <a:lstStyle/>
        <a:p>
          <a:endParaRPr lang="en-US"/>
        </a:p>
      </dgm:t>
    </dgm:pt>
    <dgm:pt modelId="{DA4DB111-7C98-44ED-BC7C-C91D7DDAE81E}" type="pres">
      <dgm:prSet presAssocID="{78A7C5B0-5227-4C8B-AA01-92D448A818AF}" presName="Name0" presStyleCnt="0">
        <dgm:presLayoutVars>
          <dgm:chMax val="1"/>
          <dgm:dir/>
          <dgm:animLvl val="ctr"/>
          <dgm:resizeHandles val="exact"/>
        </dgm:presLayoutVars>
      </dgm:prSet>
      <dgm:spPr/>
      <dgm:t>
        <a:bodyPr/>
        <a:lstStyle/>
        <a:p>
          <a:endParaRPr lang="en-US"/>
        </a:p>
      </dgm:t>
    </dgm:pt>
    <dgm:pt modelId="{E6AF0A74-5C53-4808-8A77-31B80B0E5BF6}" type="pres">
      <dgm:prSet presAssocID="{0AA34E75-C871-4636-82AC-E87B52167F2D}" presName="centerShape" presStyleLbl="node0" presStyleIdx="0" presStyleCnt="1" custScaleX="191991" custScaleY="176335"/>
      <dgm:spPr/>
      <dgm:t>
        <a:bodyPr/>
        <a:lstStyle/>
        <a:p>
          <a:endParaRPr lang="en-US"/>
        </a:p>
      </dgm:t>
    </dgm:pt>
    <dgm:pt modelId="{21E2B31A-E4B2-4ECF-88AA-8FCC85E6F254}" type="pres">
      <dgm:prSet presAssocID="{AC3E7205-C590-4C12-9D02-2D2D91E25E73}" presName="node" presStyleLbl="node1" presStyleIdx="0" presStyleCnt="4">
        <dgm:presLayoutVars>
          <dgm:bulletEnabled val="1"/>
        </dgm:presLayoutVars>
      </dgm:prSet>
      <dgm:spPr/>
      <dgm:t>
        <a:bodyPr/>
        <a:lstStyle/>
        <a:p>
          <a:endParaRPr lang="en-US"/>
        </a:p>
      </dgm:t>
    </dgm:pt>
    <dgm:pt modelId="{A740D28C-C6E5-4D3D-829E-B2E72DEC6932}" type="pres">
      <dgm:prSet presAssocID="{AC3E7205-C590-4C12-9D02-2D2D91E25E73}" presName="dummy" presStyleCnt="0"/>
      <dgm:spPr/>
    </dgm:pt>
    <dgm:pt modelId="{C09C0B9D-C626-4352-937F-E565C32A1F1A}" type="pres">
      <dgm:prSet presAssocID="{188A0AD8-3361-466A-980F-FD629CABEA5D}" presName="sibTrans" presStyleLbl="sibTrans2D1" presStyleIdx="0" presStyleCnt="4"/>
      <dgm:spPr/>
      <dgm:t>
        <a:bodyPr/>
        <a:lstStyle/>
        <a:p>
          <a:endParaRPr lang="en-US"/>
        </a:p>
      </dgm:t>
    </dgm:pt>
    <dgm:pt modelId="{18949E23-5716-41EE-8482-AD899487C22A}" type="pres">
      <dgm:prSet presAssocID="{053550CC-D558-47D3-BB85-AEC146FC1E73}" presName="node" presStyleLbl="node1" presStyleIdx="1" presStyleCnt="4">
        <dgm:presLayoutVars>
          <dgm:bulletEnabled val="1"/>
        </dgm:presLayoutVars>
      </dgm:prSet>
      <dgm:spPr/>
      <dgm:t>
        <a:bodyPr/>
        <a:lstStyle/>
        <a:p>
          <a:endParaRPr lang="en-US"/>
        </a:p>
      </dgm:t>
    </dgm:pt>
    <dgm:pt modelId="{22544C63-152D-4BA0-B4E1-6E36758E97BB}" type="pres">
      <dgm:prSet presAssocID="{053550CC-D558-47D3-BB85-AEC146FC1E73}" presName="dummy" presStyleCnt="0"/>
      <dgm:spPr/>
    </dgm:pt>
    <dgm:pt modelId="{47906407-956C-4DBE-95F5-60B3E34737A1}" type="pres">
      <dgm:prSet presAssocID="{274A1F7C-FF7D-49DF-BC19-A31740450024}" presName="sibTrans" presStyleLbl="sibTrans2D1" presStyleIdx="1" presStyleCnt="4"/>
      <dgm:spPr/>
      <dgm:t>
        <a:bodyPr/>
        <a:lstStyle/>
        <a:p>
          <a:endParaRPr lang="en-US"/>
        </a:p>
      </dgm:t>
    </dgm:pt>
    <dgm:pt modelId="{585FE9A8-D8F9-48B3-BD89-BCB8D40C3B62}" type="pres">
      <dgm:prSet presAssocID="{C86AF644-A202-465B-986C-F66F4C0A09FE}" presName="node" presStyleLbl="node1" presStyleIdx="2" presStyleCnt="4">
        <dgm:presLayoutVars>
          <dgm:bulletEnabled val="1"/>
        </dgm:presLayoutVars>
      </dgm:prSet>
      <dgm:spPr/>
      <dgm:t>
        <a:bodyPr/>
        <a:lstStyle/>
        <a:p>
          <a:endParaRPr lang="en-US"/>
        </a:p>
      </dgm:t>
    </dgm:pt>
    <dgm:pt modelId="{61A87214-CB21-4889-AF91-57B4116DD7F6}" type="pres">
      <dgm:prSet presAssocID="{C86AF644-A202-465B-986C-F66F4C0A09FE}" presName="dummy" presStyleCnt="0"/>
      <dgm:spPr/>
    </dgm:pt>
    <dgm:pt modelId="{607E6A0A-3655-4CA6-91D8-44B285A4941A}" type="pres">
      <dgm:prSet presAssocID="{FD225BFA-EC92-4709-8193-75F266C9714F}" presName="sibTrans" presStyleLbl="sibTrans2D1" presStyleIdx="2" presStyleCnt="4"/>
      <dgm:spPr/>
      <dgm:t>
        <a:bodyPr/>
        <a:lstStyle/>
        <a:p>
          <a:endParaRPr lang="en-US"/>
        </a:p>
      </dgm:t>
    </dgm:pt>
    <dgm:pt modelId="{819BC320-0E3F-4F15-A919-57F70CA02FCD}" type="pres">
      <dgm:prSet presAssocID="{ABCADF7A-7ED1-44EC-B608-BFA2456D0BF1}" presName="node" presStyleLbl="node1" presStyleIdx="3" presStyleCnt="4">
        <dgm:presLayoutVars>
          <dgm:bulletEnabled val="1"/>
        </dgm:presLayoutVars>
      </dgm:prSet>
      <dgm:spPr/>
      <dgm:t>
        <a:bodyPr/>
        <a:lstStyle/>
        <a:p>
          <a:endParaRPr lang="en-US"/>
        </a:p>
      </dgm:t>
    </dgm:pt>
    <dgm:pt modelId="{46156E6F-80BF-4EEB-9889-1CA1A20B7461}" type="pres">
      <dgm:prSet presAssocID="{ABCADF7A-7ED1-44EC-B608-BFA2456D0BF1}" presName="dummy" presStyleCnt="0"/>
      <dgm:spPr/>
    </dgm:pt>
    <dgm:pt modelId="{0DD71EEF-493C-4E91-89BE-3AD922D5DFEC}" type="pres">
      <dgm:prSet presAssocID="{550C664F-08C6-4AB0-A8BA-427258162553}" presName="sibTrans" presStyleLbl="sibTrans2D1" presStyleIdx="3" presStyleCnt="4"/>
      <dgm:spPr/>
      <dgm:t>
        <a:bodyPr/>
        <a:lstStyle/>
        <a:p>
          <a:endParaRPr lang="en-US"/>
        </a:p>
      </dgm:t>
    </dgm:pt>
  </dgm:ptLst>
  <dgm:cxnLst>
    <dgm:cxn modelId="{B2CB0366-80CC-3E45-AE71-399785B32AF3}" type="presOf" srcId="{C86AF644-A202-465B-986C-F66F4C0A09FE}" destId="{585FE9A8-D8F9-48B3-BD89-BCB8D40C3B62}" srcOrd="0" destOrd="0" presId="urn:microsoft.com/office/officeart/2005/8/layout/radial6"/>
    <dgm:cxn modelId="{B9D5C9AE-87C0-9241-BCAB-6EA8788A627E}" type="presOf" srcId="{053550CC-D558-47D3-BB85-AEC146FC1E73}" destId="{18949E23-5716-41EE-8482-AD899487C22A}" srcOrd="0" destOrd="0" presId="urn:microsoft.com/office/officeart/2005/8/layout/radial6"/>
    <dgm:cxn modelId="{B4AFC10F-3B75-614C-BACB-EFEB9240245A}" type="presOf" srcId="{0AA34E75-C871-4636-82AC-E87B52167F2D}" destId="{E6AF0A74-5C53-4808-8A77-31B80B0E5BF6}" srcOrd="0" destOrd="0" presId="urn:microsoft.com/office/officeart/2005/8/layout/radial6"/>
    <dgm:cxn modelId="{F6714E86-5A3D-C148-8D5C-4E3ACCD7435A}" type="presOf" srcId="{274A1F7C-FF7D-49DF-BC19-A31740450024}" destId="{47906407-956C-4DBE-95F5-60B3E34737A1}" srcOrd="0" destOrd="0" presId="urn:microsoft.com/office/officeart/2005/8/layout/radial6"/>
    <dgm:cxn modelId="{91DA6113-CBD4-B145-B7AD-7A2AFCD5FCFD}" type="presOf" srcId="{ABCADF7A-7ED1-44EC-B608-BFA2456D0BF1}" destId="{819BC320-0E3F-4F15-A919-57F70CA02FCD}" srcOrd="0" destOrd="0" presId="urn:microsoft.com/office/officeart/2005/8/layout/radial6"/>
    <dgm:cxn modelId="{F564CD87-C33F-8C43-953F-C4F0C65334CA}" type="presOf" srcId="{78A7C5B0-5227-4C8B-AA01-92D448A818AF}" destId="{DA4DB111-7C98-44ED-BC7C-C91D7DDAE81E}" srcOrd="0" destOrd="0" presId="urn:microsoft.com/office/officeart/2005/8/layout/radial6"/>
    <dgm:cxn modelId="{F588512D-0A00-0D44-ABCD-96A8EF15ED78}" type="presOf" srcId="{550C664F-08C6-4AB0-A8BA-427258162553}" destId="{0DD71EEF-493C-4E91-89BE-3AD922D5DFEC}" srcOrd="0" destOrd="0" presId="urn:microsoft.com/office/officeart/2005/8/layout/radial6"/>
    <dgm:cxn modelId="{3FE8E2AE-92A3-A04C-8C27-751EAAE2AF30}" type="presOf" srcId="{AC3E7205-C590-4C12-9D02-2D2D91E25E73}" destId="{21E2B31A-E4B2-4ECF-88AA-8FCC85E6F254}" srcOrd="0" destOrd="0" presId="urn:microsoft.com/office/officeart/2005/8/layout/radial6"/>
    <dgm:cxn modelId="{9426A0FF-575B-4451-AC2F-24F426AAFB4C}" srcId="{0AA34E75-C871-4636-82AC-E87B52167F2D}" destId="{ABCADF7A-7ED1-44EC-B608-BFA2456D0BF1}" srcOrd="3" destOrd="0" parTransId="{8A1E2C0D-A1DE-4345-9535-20746F249212}" sibTransId="{550C664F-08C6-4AB0-A8BA-427258162553}"/>
    <dgm:cxn modelId="{A154A5B9-5EC8-471A-96F8-FE21466BD2C0}" srcId="{0AA34E75-C871-4636-82AC-E87B52167F2D}" destId="{C86AF644-A202-465B-986C-F66F4C0A09FE}" srcOrd="2" destOrd="0" parTransId="{C779C0AF-D271-4A58-BB19-C35BD8C60CE1}" sibTransId="{FD225BFA-EC92-4709-8193-75F266C9714F}"/>
    <dgm:cxn modelId="{284A4E4B-616F-C444-B509-4C016FB31BE4}" type="presOf" srcId="{FD225BFA-EC92-4709-8193-75F266C9714F}" destId="{607E6A0A-3655-4CA6-91D8-44B285A4941A}" srcOrd="0" destOrd="0" presId="urn:microsoft.com/office/officeart/2005/8/layout/radial6"/>
    <dgm:cxn modelId="{13A32FBC-D7EB-C244-B029-E1C076B51CBD}" type="presOf" srcId="{188A0AD8-3361-466A-980F-FD629CABEA5D}" destId="{C09C0B9D-C626-4352-937F-E565C32A1F1A}" srcOrd="0" destOrd="0" presId="urn:microsoft.com/office/officeart/2005/8/layout/radial6"/>
    <dgm:cxn modelId="{671463A1-BD77-4E7B-8641-51B69E711DE6}" srcId="{0AA34E75-C871-4636-82AC-E87B52167F2D}" destId="{053550CC-D558-47D3-BB85-AEC146FC1E73}" srcOrd="1" destOrd="0" parTransId="{EEAEC8F7-C456-4B17-A39A-8C9F0CE7FF7F}" sibTransId="{274A1F7C-FF7D-49DF-BC19-A31740450024}"/>
    <dgm:cxn modelId="{3417AD69-EAA2-43F0-8528-859C472288BF}" srcId="{0AA34E75-C871-4636-82AC-E87B52167F2D}" destId="{AC3E7205-C590-4C12-9D02-2D2D91E25E73}" srcOrd="0" destOrd="0" parTransId="{C72E16C8-A3A3-4D61-BA9F-136C8BBE749A}" sibTransId="{188A0AD8-3361-466A-980F-FD629CABEA5D}"/>
    <dgm:cxn modelId="{650CFF69-2CB2-4304-8E6F-0C50330F4E83}" srcId="{78A7C5B0-5227-4C8B-AA01-92D448A818AF}" destId="{0AA34E75-C871-4636-82AC-E87B52167F2D}" srcOrd="0" destOrd="0" parTransId="{7951B0F9-C179-4EF5-82AB-9C0960BAD989}" sibTransId="{D4C38F3D-FB10-4FFF-B562-EB61B4FD0556}"/>
    <dgm:cxn modelId="{BBD2BA68-AB40-914C-B404-58DD3622E673}" type="presParOf" srcId="{DA4DB111-7C98-44ED-BC7C-C91D7DDAE81E}" destId="{E6AF0A74-5C53-4808-8A77-31B80B0E5BF6}" srcOrd="0" destOrd="0" presId="urn:microsoft.com/office/officeart/2005/8/layout/radial6"/>
    <dgm:cxn modelId="{C14013F1-E6D0-AD44-8CE7-3BB984588EAE}" type="presParOf" srcId="{DA4DB111-7C98-44ED-BC7C-C91D7DDAE81E}" destId="{21E2B31A-E4B2-4ECF-88AA-8FCC85E6F254}" srcOrd="1" destOrd="0" presId="urn:microsoft.com/office/officeart/2005/8/layout/radial6"/>
    <dgm:cxn modelId="{73488B48-E047-6243-A447-76B241EC0EE1}" type="presParOf" srcId="{DA4DB111-7C98-44ED-BC7C-C91D7DDAE81E}" destId="{A740D28C-C6E5-4D3D-829E-B2E72DEC6932}" srcOrd="2" destOrd="0" presId="urn:microsoft.com/office/officeart/2005/8/layout/radial6"/>
    <dgm:cxn modelId="{27B7C3FA-958F-9B4C-B8E1-FF4EC8D9B2F4}" type="presParOf" srcId="{DA4DB111-7C98-44ED-BC7C-C91D7DDAE81E}" destId="{C09C0B9D-C626-4352-937F-E565C32A1F1A}" srcOrd="3" destOrd="0" presId="urn:microsoft.com/office/officeart/2005/8/layout/radial6"/>
    <dgm:cxn modelId="{A18E9853-78F0-344E-BEA1-EF029937C135}" type="presParOf" srcId="{DA4DB111-7C98-44ED-BC7C-C91D7DDAE81E}" destId="{18949E23-5716-41EE-8482-AD899487C22A}" srcOrd="4" destOrd="0" presId="urn:microsoft.com/office/officeart/2005/8/layout/radial6"/>
    <dgm:cxn modelId="{798B67FA-0321-B741-A64E-753BF77CE9E0}" type="presParOf" srcId="{DA4DB111-7C98-44ED-BC7C-C91D7DDAE81E}" destId="{22544C63-152D-4BA0-B4E1-6E36758E97BB}" srcOrd="5" destOrd="0" presId="urn:microsoft.com/office/officeart/2005/8/layout/radial6"/>
    <dgm:cxn modelId="{DA490DFB-7B07-CE48-A87C-E32EEC066EB5}" type="presParOf" srcId="{DA4DB111-7C98-44ED-BC7C-C91D7DDAE81E}" destId="{47906407-956C-4DBE-95F5-60B3E34737A1}" srcOrd="6" destOrd="0" presId="urn:microsoft.com/office/officeart/2005/8/layout/radial6"/>
    <dgm:cxn modelId="{B29D3CE1-7883-F948-B1FC-B2ABB206D6A0}" type="presParOf" srcId="{DA4DB111-7C98-44ED-BC7C-C91D7DDAE81E}" destId="{585FE9A8-D8F9-48B3-BD89-BCB8D40C3B62}" srcOrd="7" destOrd="0" presId="urn:microsoft.com/office/officeart/2005/8/layout/radial6"/>
    <dgm:cxn modelId="{D8B00396-3AF4-434E-8B02-A54AAC2769E0}" type="presParOf" srcId="{DA4DB111-7C98-44ED-BC7C-C91D7DDAE81E}" destId="{61A87214-CB21-4889-AF91-57B4116DD7F6}" srcOrd="8" destOrd="0" presId="urn:microsoft.com/office/officeart/2005/8/layout/radial6"/>
    <dgm:cxn modelId="{34DB6024-B4AB-134B-A06B-2907060F390C}" type="presParOf" srcId="{DA4DB111-7C98-44ED-BC7C-C91D7DDAE81E}" destId="{607E6A0A-3655-4CA6-91D8-44B285A4941A}" srcOrd="9" destOrd="0" presId="urn:microsoft.com/office/officeart/2005/8/layout/radial6"/>
    <dgm:cxn modelId="{557A3E64-8B19-1446-AF65-77E246DDEDA0}" type="presParOf" srcId="{DA4DB111-7C98-44ED-BC7C-C91D7DDAE81E}" destId="{819BC320-0E3F-4F15-A919-57F70CA02FCD}" srcOrd="10" destOrd="0" presId="urn:microsoft.com/office/officeart/2005/8/layout/radial6"/>
    <dgm:cxn modelId="{D6854FD0-55A1-5A4E-8408-D4091DC68312}" type="presParOf" srcId="{DA4DB111-7C98-44ED-BC7C-C91D7DDAE81E}" destId="{46156E6F-80BF-4EEB-9889-1CA1A20B7461}" srcOrd="11" destOrd="0" presId="urn:microsoft.com/office/officeart/2005/8/layout/radial6"/>
    <dgm:cxn modelId="{B1C4EF4E-0BDF-A242-BEBA-6E4BF3B3B81A}" type="presParOf" srcId="{DA4DB111-7C98-44ED-BC7C-C91D7DDAE81E}" destId="{0DD71EEF-493C-4E91-89BE-3AD922D5DFEC}"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1C97F8-6948-4E48-B054-2FE8A4A246DC}" type="doc">
      <dgm:prSet loTypeId="urn:microsoft.com/office/officeart/2005/8/layout/gear1" loCatId="cycle" qsTypeId="urn:microsoft.com/office/officeart/2005/8/quickstyle/simple4" qsCatId="simple" csTypeId="urn:microsoft.com/office/officeart/2005/8/colors/colorful1" csCatId="colorful" phldr="1"/>
      <dgm:spPr/>
    </dgm:pt>
    <dgm:pt modelId="{5F74AB2D-BE75-4095-A9F9-2F67BF3E8736}">
      <dgm:prSet phldrT="[Text]"/>
      <dgm:spPr/>
      <dgm:t>
        <a:bodyPr/>
        <a:lstStyle/>
        <a:p>
          <a:r>
            <a:rPr lang="en-US" b="1" dirty="0" smtClean="0">
              <a:solidFill>
                <a:srgbClr val="000000"/>
              </a:solidFill>
            </a:rPr>
            <a:t>TAYLORISM</a:t>
          </a:r>
          <a:endParaRPr lang="en-US" b="1" dirty="0">
            <a:solidFill>
              <a:srgbClr val="000000"/>
            </a:solidFill>
          </a:endParaRPr>
        </a:p>
      </dgm:t>
    </dgm:pt>
    <dgm:pt modelId="{D4878F5B-BBC6-44B8-AB30-E598CE2D0466}" type="parTrans" cxnId="{5DA26837-6DE2-4BE5-964D-D4EA0FEB7050}">
      <dgm:prSet/>
      <dgm:spPr/>
      <dgm:t>
        <a:bodyPr/>
        <a:lstStyle/>
        <a:p>
          <a:endParaRPr lang="en-US"/>
        </a:p>
      </dgm:t>
    </dgm:pt>
    <dgm:pt modelId="{8C5F543C-ACCA-4BC5-B11D-0C2B2812F8C3}" type="sibTrans" cxnId="{5DA26837-6DE2-4BE5-964D-D4EA0FEB7050}">
      <dgm:prSet/>
      <dgm:spPr/>
      <dgm:t>
        <a:bodyPr/>
        <a:lstStyle/>
        <a:p>
          <a:endParaRPr lang="en-US"/>
        </a:p>
      </dgm:t>
    </dgm:pt>
    <dgm:pt modelId="{40FC4BAE-9554-43DD-B61C-7E5ABC7A4E29}">
      <dgm:prSet phldrT="[Text]"/>
      <dgm:spPr/>
      <dgm:t>
        <a:bodyPr/>
        <a:lstStyle/>
        <a:p>
          <a:r>
            <a:rPr lang="en-US" b="1" dirty="0" smtClean="0">
              <a:solidFill>
                <a:srgbClr val="000000"/>
              </a:solidFill>
            </a:rPr>
            <a:t>FAYOLISM</a:t>
          </a:r>
          <a:endParaRPr lang="en-US" b="1" dirty="0">
            <a:solidFill>
              <a:srgbClr val="000000"/>
            </a:solidFill>
          </a:endParaRPr>
        </a:p>
      </dgm:t>
    </dgm:pt>
    <dgm:pt modelId="{D16F7F21-5C98-4236-B921-367635CE3CB8}" type="parTrans" cxnId="{CEC2EB48-B38F-4FCE-A2B8-2A3BCEE163D5}">
      <dgm:prSet/>
      <dgm:spPr/>
      <dgm:t>
        <a:bodyPr/>
        <a:lstStyle/>
        <a:p>
          <a:endParaRPr lang="en-US"/>
        </a:p>
      </dgm:t>
    </dgm:pt>
    <dgm:pt modelId="{0DD345F7-D25D-45CF-B416-DC70421975D6}" type="sibTrans" cxnId="{CEC2EB48-B38F-4FCE-A2B8-2A3BCEE163D5}">
      <dgm:prSet/>
      <dgm:spPr/>
      <dgm:t>
        <a:bodyPr/>
        <a:lstStyle/>
        <a:p>
          <a:endParaRPr lang="en-US"/>
        </a:p>
      </dgm:t>
    </dgm:pt>
    <dgm:pt modelId="{80F1F3F4-DB5F-45E8-9BA1-F12FEA266516}">
      <dgm:prSet phldrT="[Text]"/>
      <dgm:spPr/>
      <dgm:t>
        <a:bodyPr/>
        <a:lstStyle/>
        <a:p>
          <a:r>
            <a:rPr lang="en-US" b="1" dirty="0" smtClean="0">
              <a:solidFill>
                <a:srgbClr val="000000"/>
              </a:solidFill>
            </a:rPr>
            <a:t>WEBERISM</a:t>
          </a:r>
          <a:endParaRPr lang="en-US" b="1" dirty="0">
            <a:solidFill>
              <a:srgbClr val="000000"/>
            </a:solidFill>
          </a:endParaRPr>
        </a:p>
      </dgm:t>
    </dgm:pt>
    <dgm:pt modelId="{4E9BBBBB-FFB1-43CA-A581-7196EA3E72BC}" type="parTrans" cxnId="{5BF3DCE9-74FD-4726-9FBD-6BDD89BC8E8E}">
      <dgm:prSet/>
      <dgm:spPr/>
      <dgm:t>
        <a:bodyPr/>
        <a:lstStyle/>
        <a:p>
          <a:endParaRPr lang="en-US"/>
        </a:p>
      </dgm:t>
    </dgm:pt>
    <dgm:pt modelId="{88F16F48-A404-426B-B8DC-226F7574F915}" type="sibTrans" cxnId="{5BF3DCE9-74FD-4726-9FBD-6BDD89BC8E8E}">
      <dgm:prSet/>
      <dgm:spPr/>
      <dgm:t>
        <a:bodyPr/>
        <a:lstStyle/>
        <a:p>
          <a:endParaRPr lang="en-US"/>
        </a:p>
      </dgm:t>
    </dgm:pt>
    <dgm:pt modelId="{1443F633-AD14-4064-81B3-09A365469148}" type="pres">
      <dgm:prSet presAssocID="{0E1C97F8-6948-4E48-B054-2FE8A4A246DC}" presName="composite" presStyleCnt="0">
        <dgm:presLayoutVars>
          <dgm:chMax val="3"/>
          <dgm:animLvl val="lvl"/>
          <dgm:resizeHandles val="exact"/>
        </dgm:presLayoutVars>
      </dgm:prSet>
      <dgm:spPr/>
    </dgm:pt>
    <dgm:pt modelId="{02416898-003B-47FB-A816-2552670B387F}" type="pres">
      <dgm:prSet presAssocID="{5F74AB2D-BE75-4095-A9F9-2F67BF3E8736}" presName="gear1" presStyleLbl="node1" presStyleIdx="0" presStyleCnt="3">
        <dgm:presLayoutVars>
          <dgm:chMax val="1"/>
          <dgm:bulletEnabled val="1"/>
        </dgm:presLayoutVars>
      </dgm:prSet>
      <dgm:spPr/>
      <dgm:t>
        <a:bodyPr/>
        <a:lstStyle/>
        <a:p>
          <a:endParaRPr lang="en-US"/>
        </a:p>
      </dgm:t>
    </dgm:pt>
    <dgm:pt modelId="{B60383D9-40F0-4D38-A4FE-ACA1D5F1DD0D}" type="pres">
      <dgm:prSet presAssocID="{5F74AB2D-BE75-4095-A9F9-2F67BF3E8736}" presName="gear1srcNode" presStyleLbl="node1" presStyleIdx="0" presStyleCnt="3"/>
      <dgm:spPr/>
      <dgm:t>
        <a:bodyPr/>
        <a:lstStyle/>
        <a:p>
          <a:endParaRPr lang="en-US"/>
        </a:p>
      </dgm:t>
    </dgm:pt>
    <dgm:pt modelId="{BFD10B66-4C2A-474D-9C35-3B2B12E0A153}" type="pres">
      <dgm:prSet presAssocID="{5F74AB2D-BE75-4095-A9F9-2F67BF3E8736}" presName="gear1dstNode" presStyleLbl="node1" presStyleIdx="0" presStyleCnt="3"/>
      <dgm:spPr/>
      <dgm:t>
        <a:bodyPr/>
        <a:lstStyle/>
        <a:p>
          <a:endParaRPr lang="en-US"/>
        </a:p>
      </dgm:t>
    </dgm:pt>
    <dgm:pt modelId="{E5198C07-5BA3-48B4-8DA8-BB3C63451B9B}" type="pres">
      <dgm:prSet presAssocID="{40FC4BAE-9554-43DD-B61C-7E5ABC7A4E29}" presName="gear2" presStyleLbl="node1" presStyleIdx="1" presStyleCnt="3">
        <dgm:presLayoutVars>
          <dgm:chMax val="1"/>
          <dgm:bulletEnabled val="1"/>
        </dgm:presLayoutVars>
      </dgm:prSet>
      <dgm:spPr/>
      <dgm:t>
        <a:bodyPr/>
        <a:lstStyle/>
        <a:p>
          <a:endParaRPr lang="en-US"/>
        </a:p>
      </dgm:t>
    </dgm:pt>
    <dgm:pt modelId="{B1C31940-6625-41B9-8C03-51BA0A55DC4F}" type="pres">
      <dgm:prSet presAssocID="{40FC4BAE-9554-43DD-B61C-7E5ABC7A4E29}" presName="gear2srcNode" presStyleLbl="node1" presStyleIdx="1" presStyleCnt="3"/>
      <dgm:spPr/>
      <dgm:t>
        <a:bodyPr/>
        <a:lstStyle/>
        <a:p>
          <a:endParaRPr lang="en-US"/>
        </a:p>
      </dgm:t>
    </dgm:pt>
    <dgm:pt modelId="{7AA15EAB-9A1D-4B4E-9865-3EE979A87D92}" type="pres">
      <dgm:prSet presAssocID="{40FC4BAE-9554-43DD-B61C-7E5ABC7A4E29}" presName="gear2dstNode" presStyleLbl="node1" presStyleIdx="1" presStyleCnt="3"/>
      <dgm:spPr/>
      <dgm:t>
        <a:bodyPr/>
        <a:lstStyle/>
        <a:p>
          <a:endParaRPr lang="en-US"/>
        </a:p>
      </dgm:t>
    </dgm:pt>
    <dgm:pt modelId="{BD2A0860-83DC-46E8-897B-278C568FA30F}" type="pres">
      <dgm:prSet presAssocID="{80F1F3F4-DB5F-45E8-9BA1-F12FEA266516}" presName="gear3" presStyleLbl="node1" presStyleIdx="2" presStyleCnt="3"/>
      <dgm:spPr/>
      <dgm:t>
        <a:bodyPr/>
        <a:lstStyle/>
        <a:p>
          <a:endParaRPr lang="en-US"/>
        </a:p>
      </dgm:t>
    </dgm:pt>
    <dgm:pt modelId="{DA2C9449-9261-491F-970E-39F7BEFBBFDC}" type="pres">
      <dgm:prSet presAssocID="{80F1F3F4-DB5F-45E8-9BA1-F12FEA266516}" presName="gear3tx" presStyleLbl="node1" presStyleIdx="2" presStyleCnt="3">
        <dgm:presLayoutVars>
          <dgm:chMax val="1"/>
          <dgm:bulletEnabled val="1"/>
        </dgm:presLayoutVars>
      </dgm:prSet>
      <dgm:spPr/>
      <dgm:t>
        <a:bodyPr/>
        <a:lstStyle/>
        <a:p>
          <a:endParaRPr lang="en-US"/>
        </a:p>
      </dgm:t>
    </dgm:pt>
    <dgm:pt modelId="{0D444996-AEAD-4A95-98DF-C6C9A9567317}" type="pres">
      <dgm:prSet presAssocID="{80F1F3F4-DB5F-45E8-9BA1-F12FEA266516}" presName="gear3srcNode" presStyleLbl="node1" presStyleIdx="2" presStyleCnt="3"/>
      <dgm:spPr/>
      <dgm:t>
        <a:bodyPr/>
        <a:lstStyle/>
        <a:p>
          <a:endParaRPr lang="en-US"/>
        </a:p>
      </dgm:t>
    </dgm:pt>
    <dgm:pt modelId="{3F1ADF3E-F6EA-4020-84A7-D665932FC920}" type="pres">
      <dgm:prSet presAssocID="{80F1F3F4-DB5F-45E8-9BA1-F12FEA266516}" presName="gear3dstNode" presStyleLbl="node1" presStyleIdx="2" presStyleCnt="3"/>
      <dgm:spPr/>
      <dgm:t>
        <a:bodyPr/>
        <a:lstStyle/>
        <a:p>
          <a:endParaRPr lang="en-US"/>
        </a:p>
      </dgm:t>
    </dgm:pt>
    <dgm:pt modelId="{11A8A44F-295E-4CCE-93C8-47B01A4BA973}" type="pres">
      <dgm:prSet presAssocID="{8C5F543C-ACCA-4BC5-B11D-0C2B2812F8C3}" presName="connector1" presStyleLbl="sibTrans2D1" presStyleIdx="0" presStyleCnt="3"/>
      <dgm:spPr/>
      <dgm:t>
        <a:bodyPr/>
        <a:lstStyle/>
        <a:p>
          <a:endParaRPr lang="en-US"/>
        </a:p>
      </dgm:t>
    </dgm:pt>
    <dgm:pt modelId="{433F4F49-D7E8-4827-A871-A86C630AAB94}" type="pres">
      <dgm:prSet presAssocID="{0DD345F7-D25D-45CF-B416-DC70421975D6}" presName="connector2" presStyleLbl="sibTrans2D1" presStyleIdx="1" presStyleCnt="3"/>
      <dgm:spPr/>
      <dgm:t>
        <a:bodyPr/>
        <a:lstStyle/>
        <a:p>
          <a:endParaRPr lang="en-US"/>
        </a:p>
      </dgm:t>
    </dgm:pt>
    <dgm:pt modelId="{8269EA21-B256-4E6A-8984-36D161A1E5B1}" type="pres">
      <dgm:prSet presAssocID="{88F16F48-A404-426B-B8DC-226F7574F915}" presName="connector3" presStyleLbl="sibTrans2D1" presStyleIdx="2" presStyleCnt="3"/>
      <dgm:spPr/>
      <dgm:t>
        <a:bodyPr/>
        <a:lstStyle/>
        <a:p>
          <a:endParaRPr lang="en-US"/>
        </a:p>
      </dgm:t>
    </dgm:pt>
  </dgm:ptLst>
  <dgm:cxnLst>
    <dgm:cxn modelId="{52CE3A4E-57A0-5144-9854-2D064F14F56C}" type="presOf" srcId="{5F74AB2D-BE75-4095-A9F9-2F67BF3E8736}" destId="{BFD10B66-4C2A-474D-9C35-3B2B12E0A153}" srcOrd="2" destOrd="0" presId="urn:microsoft.com/office/officeart/2005/8/layout/gear1"/>
    <dgm:cxn modelId="{0EE469B9-FEAD-4543-A4C6-B63AE543665A}" type="presOf" srcId="{88F16F48-A404-426B-B8DC-226F7574F915}" destId="{8269EA21-B256-4E6A-8984-36D161A1E5B1}" srcOrd="0" destOrd="0" presId="urn:microsoft.com/office/officeart/2005/8/layout/gear1"/>
    <dgm:cxn modelId="{5DC126B8-B782-9A4A-83C2-6E4A4495C6AE}" type="presOf" srcId="{5F74AB2D-BE75-4095-A9F9-2F67BF3E8736}" destId="{B60383D9-40F0-4D38-A4FE-ACA1D5F1DD0D}" srcOrd="1" destOrd="0" presId="urn:microsoft.com/office/officeart/2005/8/layout/gear1"/>
    <dgm:cxn modelId="{0D54B3B1-2BEA-4847-972A-52199733D6DA}" type="presOf" srcId="{0DD345F7-D25D-45CF-B416-DC70421975D6}" destId="{433F4F49-D7E8-4827-A871-A86C630AAB94}" srcOrd="0" destOrd="0" presId="urn:microsoft.com/office/officeart/2005/8/layout/gear1"/>
    <dgm:cxn modelId="{5DA26837-6DE2-4BE5-964D-D4EA0FEB7050}" srcId="{0E1C97F8-6948-4E48-B054-2FE8A4A246DC}" destId="{5F74AB2D-BE75-4095-A9F9-2F67BF3E8736}" srcOrd="0" destOrd="0" parTransId="{D4878F5B-BBC6-44B8-AB30-E598CE2D0466}" sibTransId="{8C5F543C-ACCA-4BC5-B11D-0C2B2812F8C3}"/>
    <dgm:cxn modelId="{DDBAA096-4728-D84E-888D-C9387F5EF2D8}" type="presOf" srcId="{40FC4BAE-9554-43DD-B61C-7E5ABC7A4E29}" destId="{7AA15EAB-9A1D-4B4E-9865-3EE979A87D92}" srcOrd="2" destOrd="0" presId="urn:microsoft.com/office/officeart/2005/8/layout/gear1"/>
    <dgm:cxn modelId="{A95E7797-C6FD-8041-9F34-29CA679C9B2E}" type="presOf" srcId="{80F1F3F4-DB5F-45E8-9BA1-F12FEA266516}" destId="{BD2A0860-83DC-46E8-897B-278C568FA30F}" srcOrd="0" destOrd="0" presId="urn:microsoft.com/office/officeart/2005/8/layout/gear1"/>
    <dgm:cxn modelId="{B9ABB9BF-D8A3-9D4D-A2AA-2CD0D94901CB}" type="presOf" srcId="{80F1F3F4-DB5F-45E8-9BA1-F12FEA266516}" destId="{3F1ADF3E-F6EA-4020-84A7-D665932FC920}" srcOrd="3" destOrd="0" presId="urn:microsoft.com/office/officeart/2005/8/layout/gear1"/>
    <dgm:cxn modelId="{CEC2EB48-B38F-4FCE-A2B8-2A3BCEE163D5}" srcId="{0E1C97F8-6948-4E48-B054-2FE8A4A246DC}" destId="{40FC4BAE-9554-43DD-B61C-7E5ABC7A4E29}" srcOrd="1" destOrd="0" parTransId="{D16F7F21-5C98-4236-B921-367635CE3CB8}" sibTransId="{0DD345F7-D25D-45CF-B416-DC70421975D6}"/>
    <dgm:cxn modelId="{7BAC98F1-46B3-BA49-9615-3A38827F1715}" type="presOf" srcId="{8C5F543C-ACCA-4BC5-B11D-0C2B2812F8C3}" destId="{11A8A44F-295E-4CCE-93C8-47B01A4BA973}" srcOrd="0" destOrd="0" presId="urn:microsoft.com/office/officeart/2005/8/layout/gear1"/>
    <dgm:cxn modelId="{04AA2207-E4E9-B44B-BD8E-B89D16189A10}" type="presOf" srcId="{80F1F3F4-DB5F-45E8-9BA1-F12FEA266516}" destId="{DA2C9449-9261-491F-970E-39F7BEFBBFDC}" srcOrd="1" destOrd="0" presId="urn:microsoft.com/office/officeart/2005/8/layout/gear1"/>
    <dgm:cxn modelId="{47C171E6-9F57-0744-A056-07BE7DFA4644}" type="presOf" srcId="{80F1F3F4-DB5F-45E8-9BA1-F12FEA266516}" destId="{0D444996-AEAD-4A95-98DF-C6C9A9567317}" srcOrd="2" destOrd="0" presId="urn:microsoft.com/office/officeart/2005/8/layout/gear1"/>
    <dgm:cxn modelId="{5BF3DCE9-74FD-4726-9FBD-6BDD89BC8E8E}" srcId="{0E1C97F8-6948-4E48-B054-2FE8A4A246DC}" destId="{80F1F3F4-DB5F-45E8-9BA1-F12FEA266516}" srcOrd="2" destOrd="0" parTransId="{4E9BBBBB-FFB1-43CA-A581-7196EA3E72BC}" sibTransId="{88F16F48-A404-426B-B8DC-226F7574F915}"/>
    <dgm:cxn modelId="{C65D51A4-8F9E-EB45-976B-73663D8E25F4}" type="presOf" srcId="{0E1C97F8-6948-4E48-B054-2FE8A4A246DC}" destId="{1443F633-AD14-4064-81B3-09A365469148}" srcOrd="0" destOrd="0" presId="urn:microsoft.com/office/officeart/2005/8/layout/gear1"/>
    <dgm:cxn modelId="{A92E98B2-13D4-4E4F-9F39-48B9EEE410BA}" type="presOf" srcId="{5F74AB2D-BE75-4095-A9F9-2F67BF3E8736}" destId="{02416898-003B-47FB-A816-2552670B387F}" srcOrd="0" destOrd="0" presId="urn:microsoft.com/office/officeart/2005/8/layout/gear1"/>
    <dgm:cxn modelId="{7238BAC4-B17E-2E48-853E-2565094DB542}" type="presOf" srcId="{40FC4BAE-9554-43DD-B61C-7E5ABC7A4E29}" destId="{E5198C07-5BA3-48B4-8DA8-BB3C63451B9B}" srcOrd="0" destOrd="0" presId="urn:microsoft.com/office/officeart/2005/8/layout/gear1"/>
    <dgm:cxn modelId="{19EE5DCD-D183-2A4A-B717-BE464FD01F88}" type="presOf" srcId="{40FC4BAE-9554-43DD-B61C-7E5ABC7A4E29}" destId="{B1C31940-6625-41B9-8C03-51BA0A55DC4F}" srcOrd="1" destOrd="0" presId="urn:microsoft.com/office/officeart/2005/8/layout/gear1"/>
    <dgm:cxn modelId="{2A29FB1E-CA91-FC45-9539-95312CA16603}" type="presParOf" srcId="{1443F633-AD14-4064-81B3-09A365469148}" destId="{02416898-003B-47FB-A816-2552670B387F}" srcOrd="0" destOrd="0" presId="urn:microsoft.com/office/officeart/2005/8/layout/gear1"/>
    <dgm:cxn modelId="{32FDA932-5B1B-664E-B6F0-6291F9A23A2B}" type="presParOf" srcId="{1443F633-AD14-4064-81B3-09A365469148}" destId="{B60383D9-40F0-4D38-A4FE-ACA1D5F1DD0D}" srcOrd="1" destOrd="0" presId="urn:microsoft.com/office/officeart/2005/8/layout/gear1"/>
    <dgm:cxn modelId="{2A9927F5-3091-4D46-9A00-733D66866CF5}" type="presParOf" srcId="{1443F633-AD14-4064-81B3-09A365469148}" destId="{BFD10B66-4C2A-474D-9C35-3B2B12E0A153}" srcOrd="2" destOrd="0" presId="urn:microsoft.com/office/officeart/2005/8/layout/gear1"/>
    <dgm:cxn modelId="{BE9900AA-9C35-0143-BC95-0E207F589789}" type="presParOf" srcId="{1443F633-AD14-4064-81B3-09A365469148}" destId="{E5198C07-5BA3-48B4-8DA8-BB3C63451B9B}" srcOrd="3" destOrd="0" presId="urn:microsoft.com/office/officeart/2005/8/layout/gear1"/>
    <dgm:cxn modelId="{0DCC77EB-D302-8D43-B884-6035DBB128D4}" type="presParOf" srcId="{1443F633-AD14-4064-81B3-09A365469148}" destId="{B1C31940-6625-41B9-8C03-51BA0A55DC4F}" srcOrd="4" destOrd="0" presId="urn:microsoft.com/office/officeart/2005/8/layout/gear1"/>
    <dgm:cxn modelId="{48C40CF7-8E2A-ED45-A430-C6E101E9E949}" type="presParOf" srcId="{1443F633-AD14-4064-81B3-09A365469148}" destId="{7AA15EAB-9A1D-4B4E-9865-3EE979A87D92}" srcOrd="5" destOrd="0" presId="urn:microsoft.com/office/officeart/2005/8/layout/gear1"/>
    <dgm:cxn modelId="{2647260F-1FEB-E546-8D15-347B50151B76}" type="presParOf" srcId="{1443F633-AD14-4064-81B3-09A365469148}" destId="{BD2A0860-83DC-46E8-897B-278C568FA30F}" srcOrd="6" destOrd="0" presId="urn:microsoft.com/office/officeart/2005/8/layout/gear1"/>
    <dgm:cxn modelId="{25366186-986B-2F4B-9DB6-C31DC819719F}" type="presParOf" srcId="{1443F633-AD14-4064-81B3-09A365469148}" destId="{DA2C9449-9261-491F-970E-39F7BEFBBFDC}" srcOrd="7" destOrd="0" presId="urn:microsoft.com/office/officeart/2005/8/layout/gear1"/>
    <dgm:cxn modelId="{2C0C6F18-D790-3348-8CE5-F08238427CA1}" type="presParOf" srcId="{1443F633-AD14-4064-81B3-09A365469148}" destId="{0D444996-AEAD-4A95-98DF-C6C9A9567317}" srcOrd="8" destOrd="0" presId="urn:microsoft.com/office/officeart/2005/8/layout/gear1"/>
    <dgm:cxn modelId="{841FD1C0-1D54-774A-8CD3-F2C1E649A8C9}" type="presParOf" srcId="{1443F633-AD14-4064-81B3-09A365469148}" destId="{3F1ADF3E-F6EA-4020-84A7-D665932FC920}" srcOrd="9" destOrd="0" presId="urn:microsoft.com/office/officeart/2005/8/layout/gear1"/>
    <dgm:cxn modelId="{603C3EA4-5495-6B46-8776-94F460921B3E}" type="presParOf" srcId="{1443F633-AD14-4064-81B3-09A365469148}" destId="{11A8A44F-295E-4CCE-93C8-47B01A4BA973}" srcOrd="10" destOrd="0" presId="urn:microsoft.com/office/officeart/2005/8/layout/gear1"/>
    <dgm:cxn modelId="{27E3F5CB-64F5-EE48-8BB7-EC0C365050B2}" type="presParOf" srcId="{1443F633-AD14-4064-81B3-09A365469148}" destId="{433F4F49-D7E8-4827-A871-A86C630AAB94}" srcOrd="11" destOrd="0" presId="urn:microsoft.com/office/officeart/2005/8/layout/gear1"/>
    <dgm:cxn modelId="{274F01B6-2AAD-074C-92B4-FDAE4EDA293E}" type="presParOf" srcId="{1443F633-AD14-4064-81B3-09A365469148}" destId="{8269EA21-B256-4E6A-8984-36D161A1E5B1}"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71EEF-493C-4E91-89BE-3AD922D5DFEC}">
      <dsp:nvSpPr>
        <dsp:cNvPr id="0" name=""/>
        <dsp:cNvSpPr/>
      </dsp:nvSpPr>
      <dsp:spPr>
        <a:xfrm>
          <a:off x="663654" y="453310"/>
          <a:ext cx="3016091" cy="3016091"/>
        </a:xfrm>
        <a:prstGeom prst="blockArc">
          <a:avLst>
            <a:gd name="adj1" fmla="val 10800000"/>
            <a:gd name="adj2" fmla="val 16200000"/>
            <a:gd name="adj3" fmla="val 4643"/>
          </a:avLst>
        </a:prstGeom>
        <a:gradFill rotWithShape="0">
          <a:gsLst>
            <a:gs pos="0">
              <a:schemeClr val="accent4">
                <a:tint val="60000"/>
                <a:hueOff val="0"/>
                <a:satOff val="0"/>
                <a:lumOff val="0"/>
                <a:alphaOff val="0"/>
                <a:shade val="100000"/>
                <a:satMod val="120000"/>
              </a:schemeClr>
            </a:gs>
            <a:gs pos="69000">
              <a:schemeClr val="accent4">
                <a:tint val="60000"/>
                <a:hueOff val="0"/>
                <a:satOff val="0"/>
                <a:lumOff val="0"/>
                <a:alphaOff val="0"/>
                <a:tint val="80000"/>
                <a:shade val="100000"/>
                <a:satMod val="150000"/>
              </a:schemeClr>
            </a:gs>
            <a:gs pos="100000">
              <a:schemeClr val="accent4">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607E6A0A-3655-4CA6-91D8-44B285A4941A}">
      <dsp:nvSpPr>
        <dsp:cNvPr id="0" name=""/>
        <dsp:cNvSpPr/>
      </dsp:nvSpPr>
      <dsp:spPr>
        <a:xfrm>
          <a:off x="663654" y="453310"/>
          <a:ext cx="3016091" cy="3016091"/>
        </a:xfrm>
        <a:prstGeom prst="blockArc">
          <a:avLst>
            <a:gd name="adj1" fmla="val 5400000"/>
            <a:gd name="adj2" fmla="val 10800000"/>
            <a:gd name="adj3" fmla="val 4643"/>
          </a:avLst>
        </a:prstGeom>
        <a:gradFill rotWithShape="0">
          <a:gsLst>
            <a:gs pos="0">
              <a:schemeClr val="accent4">
                <a:tint val="60000"/>
                <a:hueOff val="0"/>
                <a:satOff val="0"/>
                <a:lumOff val="0"/>
                <a:alphaOff val="0"/>
                <a:shade val="100000"/>
                <a:satMod val="120000"/>
              </a:schemeClr>
            </a:gs>
            <a:gs pos="69000">
              <a:schemeClr val="accent4">
                <a:tint val="60000"/>
                <a:hueOff val="0"/>
                <a:satOff val="0"/>
                <a:lumOff val="0"/>
                <a:alphaOff val="0"/>
                <a:tint val="80000"/>
                <a:shade val="100000"/>
                <a:satMod val="150000"/>
              </a:schemeClr>
            </a:gs>
            <a:gs pos="100000">
              <a:schemeClr val="accent4">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47906407-956C-4DBE-95F5-60B3E34737A1}">
      <dsp:nvSpPr>
        <dsp:cNvPr id="0" name=""/>
        <dsp:cNvSpPr/>
      </dsp:nvSpPr>
      <dsp:spPr>
        <a:xfrm>
          <a:off x="663654" y="453310"/>
          <a:ext cx="3016091" cy="3016091"/>
        </a:xfrm>
        <a:prstGeom prst="blockArc">
          <a:avLst>
            <a:gd name="adj1" fmla="val 0"/>
            <a:gd name="adj2" fmla="val 5400000"/>
            <a:gd name="adj3" fmla="val 4643"/>
          </a:avLst>
        </a:prstGeom>
        <a:gradFill rotWithShape="0">
          <a:gsLst>
            <a:gs pos="0">
              <a:schemeClr val="accent4">
                <a:tint val="60000"/>
                <a:hueOff val="0"/>
                <a:satOff val="0"/>
                <a:lumOff val="0"/>
                <a:alphaOff val="0"/>
                <a:shade val="100000"/>
                <a:satMod val="120000"/>
              </a:schemeClr>
            </a:gs>
            <a:gs pos="69000">
              <a:schemeClr val="accent4">
                <a:tint val="60000"/>
                <a:hueOff val="0"/>
                <a:satOff val="0"/>
                <a:lumOff val="0"/>
                <a:alphaOff val="0"/>
                <a:tint val="80000"/>
                <a:shade val="100000"/>
                <a:satMod val="150000"/>
              </a:schemeClr>
            </a:gs>
            <a:gs pos="100000">
              <a:schemeClr val="accent4">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C09C0B9D-C626-4352-937F-E565C32A1F1A}">
      <dsp:nvSpPr>
        <dsp:cNvPr id="0" name=""/>
        <dsp:cNvSpPr/>
      </dsp:nvSpPr>
      <dsp:spPr>
        <a:xfrm>
          <a:off x="663654" y="453310"/>
          <a:ext cx="3016091" cy="3016091"/>
        </a:xfrm>
        <a:prstGeom prst="blockArc">
          <a:avLst>
            <a:gd name="adj1" fmla="val 16200000"/>
            <a:gd name="adj2" fmla="val 0"/>
            <a:gd name="adj3" fmla="val 4643"/>
          </a:avLst>
        </a:prstGeom>
        <a:gradFill rotWithShape="0">
          <a:gsLst>
            <a:gs pos="0">
              <a:schemeClr val="accent4">
                <a:tint val="60000"/>
                <a:hueOff val="0"/>
                <a:satOff val="0"/>
                <a:lumOff val="0"/>
                <a:alphaOff val="0"/>
                <a:shade val="100000"/>
                <a:satMod val="120000"/>
              </a:schemeClr>
            </a:gs>
            <a:gs pos="69000">
              <a:schemeClr val="accent4">
                <a:tint val="60000"/>
                <a:hueOff val="0"/>
                <a:satOff val="0"/>
                <a:lumOff val="0"/>
                <a:alphaOff val="0"/>
                <a:tint val="80000"/>
                <a:shade val="100000"/>
                <a:satMod val="150000"/>
              </a:schemeClr>
            </a:gs>
            <a:gs pos="100000">
              <a:schemeClr val="accent4">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E6AF0A74-5C53-4808-8A77-31B80B0E5BF6}">
      <dsp:nvSpPr>
        <dsp:cNvPr id="0" name=""/>
        <dsp:cNvSpPr/>
      </dsp:nvSpPr>
      <dsp:spPr>
        <a:xfrm>
          <a:off x="838202" y="736599"/>
          <a:ext cx="2666994" cy="2449512"/>
        </a:xfrm>
        <a:prstGeom prst="ellipse">
          <a:avLst/>
        </a:prstGeom>
        <a:blipFill rotWithShape="0">
          <a:blip xmlns:r="http://schemas.openxmlformats.org/officeDocument/2006/relationships" r:embed="rId1"/>
          <a:stretch>
            <a:fillRect/>
          </a:stretch>
        </a:blip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1228774" y="1095322"/>
        <a:ext cx="1885850" cy="1732066"/>
      </dsp:txXfrm>
    </dsp:sp>
    <dsp:sp modelId="{21E2B31A-E4B2-4ECF-88AA-8FCC85E6F254}">
      <dsp:nvSpPr>
        <dsp:cNvPr id="0" name=""/>
        <dsp:cNvSpPr/>
      </dsp:nvSpPr>
      <dsp:spPr>
        <a:xfrm>
          <a:off x="1685506" y="2122"/>
          <a:ext cx="972387" cy="972387"/>
        </a:xfrm>
        <a:prstGeom prst="ellipse">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solidFill>
                <a:schemeClr val="tx1"/>
              </a:solidFill>
            </a:rPr>
            <a:t>STORYTELLING DYSFUNCTIONS</a:t>
          </a:r>
          <a:endParaRPr lang="en-US" sz="600" b="1" kern="1200" dirty="0">
            <a:solidFill>
              <a:schemeClr val="tx1"/>
            </a:solidFill>
          </a:endParaRPr>
        </a:p>
      </dsp:txBody>
      <dsp:txXfrm>
        <a:off x="1827909" y="144525"/>
        <a:ext cx="687581" cy="687581"/>
      </dsp:txXfrm>
    </dsp:sp>
    <dsp:sp modelId="{18949E23-5716-41EE-8482-AD899487C22A}">
      <dsp:nvSpPr>
        <dsp:cNvPr id="0" name=""/>
        <dsp:cNvSpPr/>
      </dsp:nvSpPr>
      <dsp:spPr>
        <a:xfrm>
          <a:off x="3158546" y="1475162"/>
          <a:ext cx="972387" cy="972387"/>
        </a:xfrm>
        <a:prstGeom prst="ellipse">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solidFill>
                <a:schemeClr val="tx1"/>
              </a:solidFill>
            </a:rPr>
            <a:t>STORYTELLING Behaviors</a:t>
          </a:r>
          <a:endParaRPr lang="en-US" sz="600" b="1" kern="1200" dirty="0">
            <a:solidFill>
              <a:schemeClr val="tx1"/>
            </a:solidFill>
          </a:endParaRPr>
        </a:p>
      </dsp:txBody>
      <dsp:txXfrm>
        <a:off x="3300949" y="1617565"/>
        <a:ext cx="687581" cy="687581"/>
      </dsp:txXfrm>
    </dsp:sp>
    <dsp:sp modelId="{585FE9A8-D8F9-48B3-BD89-BCB8D40C3B62}">
      <dsp:nvSpPr>
        <dsp:cNvPr id="0" name=""/>
        <dsp:cNvSpPr/>
      </dsp:nvSpPr>
      <dsp:spPr>
        <a:xfrm>
          <a:off x="1685506" y="2948202"/>
          <a:ext cx="972387" cy="972387"/>
        </a:xfrm>
        <a:prstGeom prst="ellipse">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solidFill>
                <a:schemeClr val="tx1"/>
              </a:solidFill>
            </a:rPr>
            <a:t>STORYTELLING Hidden Costs</a:t>
          </a:r>
          <a:endParaRPr lang="en-US" sz="600" b="1" kern="1200" dirty="0">
            <a:solidFill>
              <a:schemeClr val="tx1"/>
            </a:solidFill>
          </a:endParaRPr>
        </a:p>
      </dsp:txBody>
      <dsp:txXfrm>
        <a:off x="1827909" y="3090605"/>
        <a:ext cx="687581" cy="687581"/>
      </dsp:txXfrm>
    </dsp:sp>
    <dsp:sp modelId="{819BC320-0E3F-4F15-A919-57F70CA02FCD}">
      <dsp:nvSpPr>
        <dsp:cNvPr id="0" name=""/>
        <dsp:cNvSpPr/>
      </dsp:nvSpPr>
      <dsp:spPr>
        <a:xfrm>
          <a:off x="212466" y="1475162"/>
          <a:ext cx="972387" cy="972387"/>
        </a:xfrm>
        <a:prstGeom prst="ellipse">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solidFill>
                <a:schemeClr val="tx1"/>
              </a:solidFill>
            </a:rPr>
            <a:t>STORYTELLING Structures</a:t>
          </a:r>
          <a:endParaRPr lang="en-US" sz="600" b="1" kern="1200" dirty="0">
            <a:solidFill>
              <a:schemeClr val="tx1"/>
            </a:solidFill>
          </a:endParaRPr>
        </a:p>
      </dsp:txBody>
      <dsp:txXfrm>
        <a:off x="354869" y="1617565"/>
        <a:ext cx="687581" cy="687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16898-003B-47FB-A816-2552670B387F}">
      <dsp:nvSpPr>
        <dsp:cNvPr id="0" name=""/>
        <dsp:cNvSpPr/>
      </dsp:nvSpPr>
      <dsp:spPr>
        <a:xfrm>
          <a:off x="1975564" y="1765220"/>
          <a:ext cx="2157492" cy="2157492"/>
        </a:xfrm>
        <a:prstGeom prst="gear9">
          <a:avLst/>
        </a:prstGeom>
        <a:gradFill rotWithShape="0">
          <a:gsLst>
            <a:gs pos="0">
              <a:schemeClr val="accent2">
                <a:hueOff val="0"/>
                <a:satOff val="0"/>
                <a:lumOff val="0"/>
                <a:alphaOff val="0"/>
                <a:shade val="100000"/>
                <a:satMod val="120000"/>
              </a:schemeClr>
            </a:gs>
            <a:gs pos="69000">
              <a:schemeClr val="accent2">
                <a:hueOff val="0"/>
                <a:satOff val="0"/>
                <a:lumOff val="0"/>
                <a:alphaOff val="0"/>
                <a:tint val="80000"/>
                <a:shade val="100000"/>
                <a:satMod val="150000"/>
              </a:schemeClr>
            </a:gs>
            <a:gs pos="100000">
              <a:schemeClr val="accent2">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TAYLORISM</a:t>
          </a:r>
          <a:endParaRPr lang="en-US" sz="1200" b="1" kern="1200" dirty="0">
            <a:solidFill>
              <a:srgbClr val="000000"/>
            </a:solidFill>
          </a:endParaRPr>
        </a:p>
      </dsp:txBody>
      <dsp:txXfrm>
        <a:off x="2409316" y="2270602"/>
        <a:ext cx="1289988" cy="1108996"/>
      </dsp:txXfrm>
    </dsp:sp>
    <dsp:sp modelId="{E5198C07-5BA3-48B4-8DA8-BB3C63451B9B}">
      <dsp:nvSpPr>
        <dsp:cNvPr id="0" name=""/>
        <dsp:cNvSpPr/>
      </dsp:nvSpPr>
      <dsp:spPr>
        <a:xfrm>
          <a:off x="720296" y="1255268"/>
          <a:ext cx="1569085" cy="1569085"/>
        </a:xfrm>
        <a:prstGeom prst="gear6">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FAYOLISM</a:t>
          </a:r>
          <a:endParaRPr lang="en-US" sz="1200" b="1" kern="1200" dirty="0">
            <a:solidFill>
              <a:srgbClr val="000000"/>
            </a:solidFill>
          </a:endParaRPr>
        </a:p>
      </dsp:txBody>
      <dsp:txXfrm>
        <a:off x="1115318" y="1652677"/>
        <a:ext cx="779041" cy="774267"/>
      </dsp:txXfrm>
    </dsp:sp>
    <dsp:sp modelId="{BD2A0860-83DC-46E8-897B-278C568FA30F}">
      <dsp:nvSpPr>
        <dsp:cNvPr id="0" name=""/>
        <dsp:cNvSpPr/>
      </dsp:nvSpPr>
      <dsp:spPr>
        <a:xfrm rot="20700000">
          <a:off x="1599144" y="172759"/>
          <a:ext cx="1537383" cy="1537383"/>
        </a:xfrm>
        <a:prstGeom prst="gear6">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WEBERISM</a:t>
          </a:r>
          <a:endParaRPr lang="en-US" sz="1200" b="1" kern="1200" dirty="0">
            <a:solidFill>
              <a:srgbClr val="000000"/>
            </a:solidFill>
          </a:endParaRPr>
        </a:p>
      </dsp:txBody>
      <dsp:txXfrm rot="-20700000">
        <a:off x="1936337" y="509952"/>
        <a:ext cx="862996" cy="862996"/>
      </dsp:txXfrm>
    </dsp:sp>
    <dsp:sp modelId="{11A8A44F-295E-4CCE-93C8-47B01A4BA973}">
      <dsp:nvSpPr>
        <dsp:cNvPr id="0" name=""/>
        <dsp:cNvSpPr/>
      </dsp:nvSpPr>
      <dsp:spPr>
        <a:xfrm>
          <a:off x="1806712" y="1441336"/>
          <a:ext cx="2761589" cy="2761589"/>
        </a:xfrm>
        <a:prstGeom prst="circularArrow">
          <a:avLst>
            <a:gd name="adj1" fmla="val 4688"/>
            <a:gd name="adj2" fmla="val 299029"/>
            <a:gd name="adj3" fmla="val 2509449"/>
            <a:gd name="adj4" fmla="val 15875822"/>
            <a:gd name="adj5" fmla="val 5469"/>
          </a:avLst>
        </a:prstGeom>
        <a:gradFill rotWithShape="0">
          <a:gsLst>
            <a:gs pos="0">
              <a:schemeClr val="accent2">
                <a:hueOff val="0"/>
                <a:satOff val="0"/>
                <a:lumOff val="0"/>
                <a:alphaOff val="0"/>
                <a:shade val="100000"/>
                <a:satMod val="120000"/>
              </a:schemeClr>
            </a:gs>
            <a:gs pos="69000">
              <a:schemeClr val="accent2">
                <a:hueOff val="0"/>
                <a:satOff val="0"/>
                <a:lumOff val="0"/>
                <a:alphaOff val="0"/>
                <a:tint val="80000"/>
                <a:shade val="100000"/>
                <a:satMod val="150000"/>
              </a:schemeClr>
            </a:gs>
            <a:gs pos="100000">
              <a:schemeClr val="accent2">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433F4F49-D7E8-4827-A871-A86C630AAB94}">
      <dsp:nvSpPr>
        <dsp:cNvPr id="0" name=""/>
        <dsp:cNvSpPr/>
      </dsp:nvSpPr>
      <dsp:spPr>
        <a:xfrm>
          <a:off x="442414" y="909254"/>
          <a:ext cx="2006467" cy="2006467"/>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8269EA21-B256-4E6A-8984-36D161A1E5B1}">
      <dsp:nvSpPr>
        <dsp:cNvPr id="0" name=""/>
        <dsp:cNvSpPr/>
      </dsp:nvSpPr>
      <dsp:spPr>
        <a:xfrm>
          <a:off x="1243531" y="-162819"/>
          <a:ext cx="2163376" cy="2163376"/>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6FD50E-9228-764F-AB52-F5A11423A8FF}" type="datetimeFigureOut">
              <a:rPr lang="en-US" smtClean="0"/>
              <a:t>6/8/16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153EE5-8A4B-CE4F-A1A0-A0766CF77AB8}" type="slidenum">
              <a:rPr lang="en-US" smtClean="0"/>
              <a:t>‹#›</a:t>
            </a:fld>
            <a:endParaRPr lang="en-US"/>
          </a:p>
        </p:txBody>
      </p:sp>
    </p:spTree>
    <p:extLst>
      <p:ext uri="{BB962C8B-B14F-4D97-AF65-F5344CB8AC3E}">
        <p14:creationId xmlns:p14="http://schemas.microsoft.com/office/powerpoint/2010/main" val="1202553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AFCF9-8E1F-DC41-A453-5EFBA32A46F8}" type="datetimeFigureOut">
              <a:rPr lang="en-US" smtClean="0"/>
              <a:t>6/8/16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D3E744-1A23-394E-816F-C8CA655B6C2D}" type="slidenum">
              <a:rPr lang="en-US" smtClean="0"/>
              <a:t>‹#›</a:t>
            </a:fld>
            <a:endParaRPr lang="en-US"/>
          </a:p>
        </p:txBody>
      </p:sp>
    </p:spTree>
    <p:extLst>
      <p:ext uri="{BB962C8B-B14F-4D97-AF65-F5344CB8AC3E}">
        <p14:creationId xmlns:p14="http://schemas.microsoft.com/office/powerpoint/2010/main" val="35722238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49FF08-FF76-4533-AFD1-03448A6ADE0A}" type="slidenum">
              <a:rPr lang="en-US" smtClean="0"/>
              <a:t>6</a:t>
            </a:fld>
            <a:endParaRPr lang="en-US"/>
          </a:p>
        </p:txBody>
      </p:sp>
    </p:spTree>
    <p:extLst>
      <p:ext uri="{BB962C8B-B14F-4D97-AF65-F5344CB8AC3E}">
        <p14:creationId xmlns:p14="http://schemas.microsoft.com/office/powerpoint/2010/main" val="192018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285C09B-64AC-A340-B6D0-07ECF95DEC59}" type="datetime1">
              <a:rPr lang="en-US" smtClean="0"/>
              <a:t>6/8/16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E7925-C812-604D-A8CD-1EEF03DF36F6}" type="datetime1">
              <a:rPr lang="en-US" smtClean="0"/>
              <a:t>6/8/16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0505D9D-D6A9-5E4B-9250-0571B2D081AE}" type="datetime1">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C96067E-0626-4C4C-B373-07DB54343E1B}" type="datetime1">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4D6D574-4E67-A34A-97C4-73D2C5CAB42E}" type="datetime1">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CE5B71C-2E13-914E-9C2B-02E9219E6747}" type="datetime1">
              <a:rPr lang="en-US" smtClean="0"/>
              <a:t>6/8/16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A93D4-0BED-E447-B8A6-3C74C4B6B6A1}" type="datetime1">
              <a:rPr lang="en-US" smtClean="0"/>
              <a:t>6/8/16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28CFC74-0B62-1945-8714-25DD0C9723DD}" type="datetime1">
              <a:rPr lang="en-US" smtClean="0"/>
              <a:t>6/8/16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7F8D28-2F05-0F4B-A025-106FF5ECFB2F}" type="datetime1">
              <a:rPr lang="en-US" smtClean="0"/>
              <a:t>6/8/16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CFB76E5-6BC4-1646-8BB5-0CF8C26911C8}" type="datetime1">
              <a:rPr lang="en-US" smtClean="0"/>
              <a:t>6/8/16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1204E-A21E-D642-99C7-EA9ADE974827}" type="datetime1">
              <a:rPr lang="en-US" smtClean="0"/>
              <a:t>6/8/16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E74FD-1505-4F45-B165-B94647107BAF}" type="datetime1">
              <a:rPr lang="en-US" smtClean="0"/>
              <a:t>6/8/16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A3DACB0-E882-DC49-AF96-668863E5D95C}" type="datetime1">
              <a:rPr lang="en-US" smtClean="0"/>
              <a:t>6/8/16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vidboj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9352"/>
            <a:ext cx="9144000" cy="1898118"/>
          </a:xfrm>
        </p:spPr>
        <p:txBody>
          <a:bodyPr/>
          <a:lstStyle/>
          <a:p>
            <a:r>
              <a:rPr lang="en-US" sz="3200" b="1" dirty="0" smtClean="0"/>
              <a:t>SEAM’s </a:t>
            </a:r>
            <a:r>
              <a:rPr lang="en-US" sz="3200" b="1" dirty="0"/>
              <a:t>‘</a:t>
            </a:r>
            <a:r>
              <a:rPr lang="en-US" sz="3200" b="1" i="1" dirty="0"/>
              <a:t>Storytelling Dialectical Method</a:t>
            </a:r>
            <a:r>
              <a:rPr lang="en-US" sz="3200" b="1" dirty="0"/>
              <a:t>’ and </a:t>
            </a:r>
            <a:r>
              <a:rPr lang="en-US" sz="3200" b="1" dirty="0" smtClean="0"/>
              <a:t>How </a:t>
            </a:r>
            <a:r>
              <a:rPr lang="en-US" sz="3200" b="1" dirty="0" smtClean="0"/>
              <a:t>Appreciative </a:t>
            </a:r>
            <a:r>
              <a:rPr lang="en-US" sz="3200" b="1" dirty="0"/>
              <a:t>Inquiry </a:t>
            </a:r>
            <a:r>
              <a:rPr lang="en-US" sz="3200" b="1" dirty="0" smtClean="0"/>
              <a:t>can be a </a:t>
            </a:r>
            <a:r>
              <a:rPr lang="en-US" sz="3200" b="1" dirty="0"/>
              <a:t>Scientific Method of Organizational Development and </a:t>
            </a:r>
            <a:r>
              <a:rPr lang="en-US" sz="3200" b="1" dirty="0" smtClean="0"/>
              <a:t>Change</a:t>
            </a:r>
            <a:r>
              <a:rPr lang="en-US" sz="3200" dirty="0" smtClean="0"/>
              <a:t> </a:t>
            </a:r>
            <a:endParaRPr lang="en-US" sz="3200" dirty="0"/>
          </a:p>
        </p:txBody>
      </p:sp>
      <p:sp>
        <p:nvSpPr>
          <p:cNvPr id="3" name="Subtitle 2"/>
          <p:cNvSpPr>
            <a:spLocks noGrp="1"/>
          </p:cNvSpPr>
          <p:nvPr>
            <p:ph type="subTitle" idx="1"/>
          </p:nvPr>
        </p:nvSpPr>
        <p:spPr/>
        <p:txBody>
          <a:bodyPr/>
          <a:lstStyle/>
          <a:p>
            <a:r>
              <a:rPr lang="en-US" sz="2800" b="1" dirty="0" smtClean="0"/>
              <a:t>David M. Boje</a:t>
            </a:r>
            <a:r>
              <a:rPr lang="en-US" dirty="0" smtClean="0"/>
              <a:t>, Ph.D.</a:t>
            </a:r>
          </a:p>
          <a:p>
            <a:r>
              <a:rPr lang="en-US" dirty="0" smtClean="0"/>
              <a:t>Regents Professor New Mexico State University</a:t>
            </a:r>
            <a:endParaRPr lang="en-US" dirty="0"/>
          </a:p>
        </p:txBody>
      </p:sp>
      <p:sp>
        <p:nvSpPr>
          <p:cNvPr id="4" name="Rectangle 3"/>
          <p:cNvSpPr/>
          <p:nvPr/>
        </p:nvSpPr>
        <p:spPr>
          <a:xfrm>
            <a:off x="446561" y="5805945"/>
            <a:ext cx="8205526" cy="923330"/>
          </a:xfrm>
          <a:prstGeom prst="rect">
            <a:avLst/>
          </a:prstGeom>
        </p:spPr>
        <p:txBody>
          <a:bodyPr wrap="square">
            <a:spAutoFit/>
          </a:bodyPr>
          <a:lstStyle/>
          <a:p>
            <a:r>
              <a:rPr lang="en-US" dirty="0"/>
              <a:t>INTERNATIONAL CONFERENCE AND DOCTORAL CONSORTIUM</a:t>
            </a:r>
          </a:p>
          <a:p>
            <a:r>
              <a:rPr lang="en-US" dirty="0"/>
              <a:t>colloqueodc2016@iseor.com (‘ON ORGANIZATION DEVELOPMENT AND CHANGE’   9-10 June, 2016 Lyon, France </a:t>
            </a:r>
          </a:p>
        </p:txBody>
      </p:sp>
    </p:spTree>
    <p:extLst>
      <p:ext uri="{BB962C8B-B14F-4D97-AF65-F5344CB8AC3E}">
        <p14:creationId xmlns:p14="http://schemas.microsoft.com/office/powerpoint/2010/main" val="22684366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04218"/>
          </a:xfrm>
        </p:spPr>
        <p:txBody>
          <a:bodyPr/>
          <a:lstStyle/>
          <a:p>
            <a:r>
              <a:rPr lang="en-US" dirty="0" smtClean="0"/>
              <a:t>Stage 3 of 4</a:t>
            </a:r>
            <a:endParaRPr lang="en-US" dirty="0"/>
          </a:p>
        </p:txBody>
      </p:sp>
      <p:sp>
        <p:nvSpPr>
          <p:cNvPr id="3" name="Content Placeholder 2"/>
          <p:cNvSpPr>
            <a:spLocks noGrp="1"/>
          </p:cNvSpPr>
          <p:nvPr>
            <p:ph idx="1"/>
          </p:nvPr>
        </p:nvSpPr>
        <p:spPr>
          <a:xfrm>
            <a:off x="549275" y="711794"/>
            <a:ext cx="8042276" cy="5231807"/>
          </a:xfrm>
        </p:spPr>
        <p:txBody>
          <a:bodyPr>
            <a:normAutofit lnSpcReduction="10000"/>
          </a:bodyPr>
          <a:lstStyle/>
          <a:p>
            <a:pPr marL="0" indent="0">
              <a:buNone/>
            </a:pPr>
            <a:r>
              <a:rPr lang="en-US" b="1" dirty="0"/>
              <a:t>Stage Three ‘Unity of Negative with Positive’: </a:t>
            </a:r>
            <a:r>
              <a:rPr lang="en-US" dirty="0"/>
              <a:t>T</a:t>
            </a:r>
            <a:r>
              <a:rPr lang="en-US" dirty="0" smtClean="0"/>
              <a:t>here </a:t>
            </a:r>
            <a:r>
              <a:rPr lang="en-US" dirty="0"/>
              <a:t>is a ‘restorying’ of the relationship of negative and positive, to establish a unity of human Subject with the Object dysfunctional processes. </a:t>
            </a:r>
            <a:endParaRPr lang="en-US" dirty="0" smtClean="0"/>
          </a:p>
          <a:p>
            <a:pPr marL="0" indent="0">
              <a:buNone/>
            </a:pPr>
            <a:r>
              <a:rPr lang="en-US" dirty="0" smtClean="0"/>
              <a:t>The </a:t>
            </a:r>
            <a:r>
              <a:rPr lang="en-US" dirty="0"/>
              <a:t>ego in previous stages often identifies or sees disparity between its own self and the substantive dysfunctions (</a:t>
            </a:r>
            <a:r>
              <a:rPr lang="en-US" i="1" dirty="0"/>
              <a:t>negative</a:t>
            </a:r>
            <a:r>
              <a:rPr lang="en-US" dirty="0"/>
              <a:t>). </a:t>
            </a:r>
            <a:endParaRPr lang="en-US" dirty="0" smtClean="0"/>
          </a:p>
          <a:p>
            <a:pPr marL="0" indent="0">
              <a:buNone/>
            </a:pPr>
            <a:r>
              <a:rPr lang="en-US" dirty="0" smtClean="0"/>
              <a:t>The </a:t>
            </a:r>
            <a:r>
              <a:rPr lang="en-US" dirty="0"/>
              <a:t>dialectical storytelling principle is the dysfunction, </a:t>
            </a:r>
            <a:r>
              <a:rPr lang="en-US" dirty="0" smtClean="0"/>
              <a:t>i.e. </a:t>
            </a:r>
            <a:r>
              <a:rPr lang="en-US" dirty="0"/>
              <a:t>the </a:t>
            </a:r>
            <a:r>
              <a:rPr lang="en-US" i="1" dirty="0"/>
              <a:t>negative</a:t>
            </a:r>
            <a:r>
              <a:rPr lang="en-US" dirty="0"/>
              <a:t> is linked to the Self, and the DPIE and the Tools training (Axes A &amp; B) are enacted to set the </a:t>
            </a:r>
            <a:r>
              <a:rPr lang="en-US" dirty="0" smtClean="0"/>
              <a:t>context of Action </a:t>
            </a:r>
            <a:r>
              <a:rPr lang="en-US" dirty="0"/>
              <a:t>for </a:t>
            </a:r>
            <a:r>
              <a:rPr lang="en-US" i="1" dirty="0"/>
              <a:t>positive</a:t>
            </a:r>
            <a:r>
              <a:rPr lang="en-US" dirty="0"/>
              <a:t> socioeconomic empowerment </a:t>
            </a:r>
            <a:r>
              <a:rPr lang="en-US" dirty="0" smtClean="0"/>
              <a:t>by </a:t>
            </a:r>
            <a:r>
              <a:rPr lang="en-US" dirty="0"/>
              <a:t>horizontal and vertical teams (Horivert) to start DPIE </a:t>
            </a:r>
            <a:r>
              <a:rPr lang="en-US" dirty="0" smtClean="0"/>
              <a:t>interventions. </a:t>
            </a:r>
          </a:p>
        </p:txBody>
      </p:sp>
      <p:sp>
        <p:nvSpPr>
          <p:cNvPr id="4" name="Slide Number Placeholder 3"/>
          <p:cNvSpPr>
            <a:spLocks noGrp="1"/>
          </p:cNvSpPr>
          <p:nvPr>
            <p:ph type="sldNum" sz="quarter" idx="12"/>
          </p:nvPr>
        </p:nvSpPr>
        <p:spPr/>
        <p:txBody>
          <a:bodyPr/>
          <a:lstStyle/>
          <a:p>
            <a:fld id="{651FC063-5EA9-49AF-AFAF-D68C9E82B23B}" type="slidenum">
              <a:rPr lang="en-US" smtClean="0"/>
              <a:pPr/>
              <a:t>10</a:t>
            </a:fld>
            <a:endParaRPr lang="en-US"/>
          </a:p>
        </p:txBody>
      </p:sp>
    </p:spTree>
    <p:extLst>
      <p:ext uri="{BB962C8B-B14F-4D97-AF65-F5344CB8AC3E}">
        <p14:creationId xmlns:p14="http://schemas.microsoft.com/office/powerpoint/2010/main" val="20507591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1916"/>
          </a:xfrm>
        </p:spPr>
        <p:txBody>
          <a:bodyPr/>
          <a:lstStyle/>
          <a:p>
            <a:r>
              <a:rPr lang="en-US" dirty="0" smtClean="0"/>
              <a:t>Stage 4 of 4</a:t>
            </a:r>
            <a:endParaRPr lang="en-US" dirty="0"/>
          </a:p>
        </p:txBody>
      </p:sp>
      <p:sp>
        <p:nvSpPr>
          <p:cNvPr id="3" name="Content Placeholder 2"/>
          <p:cNvSpPr>
            <a:spLocks noGrp="1"/>
          </p:cNvSpPr>
          <p:nvPr>
            <p:ph idx="1"/>
          </p:nvPr>
        </p:nvSpPr>
        <p:spPr>
          <a:xfrm>
            <a:off x="549275" y="1130497"/>
            <a:ext cx="8042276" cy="4813104"/>
          </a:xfrm>
        </p:spPr>
        <p:txBody>
          <a:bodyPr/>
          <a:lstStyle/>
          <a:p>
            <a:pPr marL="0" indent="0">
              <a:buNone/>
            </a:pPr>
            <a:r>
              <a:rPr lang="en-US" b="1" dirty="0"/>
              <a:t>Stage Four ‘Spirit Mediations’: </a:t>
            </a:r>
            <a:r>
              <a:rPr lang="en-US" dirty="0"/>
              <a:t>Spirit in Hegel means ‘Reason’ and development of systems of inquiry into Scientific Method; Spirit does not mean spirituality or religion. </a:t>
            </a:r>
          </a:p>
          <a:p>
            <a:pPr marL="0" indent="0">
              <a:buNone/>
            </a:pPr>
            <a:r>
              <a:rPr lang="en-US" dirty="0" smtClean="0"/>
              <a:t>In </a:t>
            </a:r>
            <a:r>
              <a:rPr lang="en-US" dirty="0"/>
              <a:t>Stage Four, the storytelling dialectic is about Spirit mediations, that spread out to know the organizational processes (structures &amp; behaviors) and delve into the financial and economic stem-</a:t>
            </a:r>
            <a:r>
              <a:rPr lang="en-US" dirty="0" smtClean="0"/>
              <a:t>roots, </a:t>
            </a:r>
            <a:r>
              <a:rPr lang="en-US" dirty="0"/>
              <a:t>such as excess salary, overtime, over-consumption, non-production, non-creation of potential, &amp; risks). </a:t>
            </a:r>
          </a:p>
        </p:txBody>
      </p:sp>
      <p:sp>
        <p:nvSpPr>
          <p:cNvPr id="4" name="Slide Number Placeholder 3"/>
          <p:cNvSpPr>
            <a:spLocks noGrp="1"/>
          </p:cNvSpPr>
          <p:nvPr>
            <p:ph type="sldNum" sz="quarter" idx="12"/>
          </p:nvPr>
        </p:nvSpPr>
        <p:spPr/>
        <p:txBody>
          <a:bodyPr/>
          <a:lstStyle/>
          <a:p>
            <a:fld id="{651FC063-5EA9-49AF-AFAF-D68C9E82B23B}" type="slidenum">
              <a:rPr lang="en-US" smtClean="0"/>
              <a:pPr/>
              <a:t>11</a:t>
            </a:fld>
            <a:endParaRPr lang="en-US"/>
          </a:p>
        </p:txBody>
      </p:sp>
    </p:spTree>
    <p:extLst>
      <p:ext uri="{BB962C8B-B14F-4D97-AF65-F5344CB8AC3E}">
        <p14:creationId xmlns:p14="http://schemas.microsoft.com/office/powerpoint/2010/main" val="31102058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8973051" cy="618175"/>
          </a:xfrm>
        </p:spPr>
        <p:txBody>
          <a:bodyPr/>
          <a:lstStyle/>
          <a:p>
            <a:r>
              <a:rPr lang="en-US" sz="4000" dirty="0" smtClean="0"/>
              <a:t>Alpha, Beta, &amp; Gamma Negativity</a:t>
            </a:r>
            <a:endParaRPr lang="en-US" sz="4000" dirty="0"/>
          </a:p>
        </p:txBody>
      </p:sp>
      <p:sp>
        <p:nvSpPr>
          <p:cNvPr id="3" name="Content Placeholder 2"/>
          <p:cNvSpPr>
            <a:spLocks noGrp="1"/>
          </p:cNvSpPr>
          <p:nvPr>
            <p:ph idx="1"/>
          </p:nvPr>
        </p:nvSpPr>
        <p:spPr>
          <a:xfrm>
            <a:off x="549275" y="725751"/>
            <a:ext cx="8042276" cy="5217850"/>
          </a:xfrm>
        </p:spPr>
        <p:txBody>
          <a:bodyPr>
            <a:normAutofit/>
          </a:bodyPr>
          <a:lstStyle/>
          <a:p>
            <a:pPr marL="0" indent="0">
              <a:buNone/>
            </a:pPr>
            <a:r>
              <a:rPr lang="en-US" b="1" cap="all" dirty="0"/>
              <a:t>Alpha </a:t>
            </a:r>
            <a:r>
              <a:rPr lang="en-US" b="1" cap="all" dirty="0" smtClean="0"/>
              <a:t>Negativity: </a:t>
            </a:r>
            <a:r>
              <a:rPr lang="en-US" sz="3600" dirty="0" smtClean="0"/>
              <a:t>First </a:t>
            </a:r>
            <a:r>
              <a:rPr lang="en-US" sz="3600" dirty="0"/>
              <a:t>type is a </a:t>
            </a:r>
            <a:r>
              <a:rPr lang="en-US" sz="3600" i="1" dirty="0"/>
              <a:t>negative</a:t>
            </a:r>
            <a:r>
              <a:rPr lang="en-US" sz="3600" dirty="0"/>
              <a:t> that fails to account for the positive within some negative content. </a:t>
            </a:r>
            <a:endParaRPr lang="en-US" sz="3600" dirty="0" smtClean="0"/>
          </a:p>
          <a:p>
            <a:pPr marL="0" indent="0">
              <a:buNone/>
            </a:pPr>
            <a:r>
              <a:rPr lang="en-US" dirty="0"/>
              <a:t>In its Alpha Negativity, AI fails to see the ‘negative’ in its own process as a </a:t>
            </a:r>
            <a:r>
              <a:rPr lang="en-US" i="1" dirty="0"/>
              <a:t>shadow side</a:t>
            </a:r>
            <a:r>
              <a:rPr lang="en-US" dirty="0"/>
              <a:t> </a:t>
            </a:r>
            <a:r>
              <a:rPr lang="is-IS" dirty="0"/>
              <a:t>…</a:t>
            </a:r>
            <a:endParaRPr lang="en-US" dirty="0"/>
          </a:p>
          <a:p>
            <a:pPr marL="0" indent="0">
              <a:buNone/>
            </a:pPr>
            <a:r>
              <a:rPr lang="en-US" dirty="0" smtClean="0"/>
              <a:t>A </a:t>
            </a:r>
            <a:r>
              <a:rPr lang="en-US" dirty="0"/>
              <a:t>good example is Appreciative Inquiry (AI), which pursues only positive stories within organization content and its diagnosis and intervention, but fails to see that the negative story has its positive aspects. </a:t>
            </a:r>
            <a:endParaRPr lang="en-US" dirty="0" smtClean="0"/>
          </a:p>
        </p:txBody>
      </p:sp>
      <p:sp>
        <p:nvSpPr>
          <p:cNvPr id="4" name="Slide Number Placeholder 3"/>
          <p:cNvSpPr>
            <a:spLocks noGrp="1"/>
          </p:cNvSpPr>
          <p:nvPr>
            <p:ph type="sldNum" sz="quarter" idx="12"/>
          </p:nvPr>
        </p:nvSpPr>
        <p:spPr/>
        <p:txBody>
          <a:bodyPr/>
          <a:lstStyle/>
          <a:p>
            <a:fld id="{651FC063-5EA9-49AF-AFAF-D68C9E82B23B}" type="slidenum">
              <a:rPr lang="en-US" smtClean="0"/>
              <a:pPr/>
              <a:t>12</a:t>
            </a:fld>
            <a:endParaRPr lang="en-US"/>
          </a:p>
        </p:txBody>
      </p:sp>
    </p:spTree>
    <p:extLst>
      <p:ext uri="{BB962C8B-B14F-4D97-AF65-F5344CB8AC3E}">
        <p14:creationId xmlns:p14="http://schemas.microsoft.com/office/powerpoint/2010/main" val="31884842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3137"/>
          </a:xfrm>
        </p:spPr>
        <p:txBody>
          <a:bodyPr/>
          <a:lstStyle/>
          <a:p>
            <a:r>
              <a:rPr lang="en-US" dirty="0" smtClean="0"/>
              <a:t>BETA NEGATIVITY</a:t>
            </a:r>
            <a:endParaRPr lang="en-US" dirty="0"/>
          </a:p>
        </p:txBody>
      </p:sp>
      <p:sp>
        <p:nvSpPr>
          <p:cNvPr id="3" name="Content Placeholder 2"/>
          <p:cNvSpPr>
            <a:spLocks noGrp="1"/>
          </p:cNvSpPr>
          <p:nvPr>
            <p:ph idx="1"/>
          </p:nvPr>
        </p:nvSpPr>
        <p:spPr>
          <a:xfrm>
            <a:off x="549275" y="1060712"/>
            <a:ext cx="8381912" cy="5457091"/>
          </a:xfrm>
        </p:spPr>
        <p:txBody>
          <a:bodyPr>
            <a:noAutofit/>
          </a:bodyPr>
          <a:lstStyle/>
          <a:p>
            <a:pPr marL="0" indent="0">
              <a:buNone/>
            </a:pPr>
            <a:r>
              <a:rPr lang="en-US" sz="2800" dirty="0" smtClean="0"/>
              <a:t>SEAM</a:t>
            </a:r>
            <a:r>
              <a:rPr lang="en-US" sz="2800" dirty="0"/>
              <a:t> </a:t>
            </a:r>
            <a:r>
              <a:rPr lang="en-US" sz="2800" dirty="0" smtClean="0"/>
              <a:t>is </a:t>
            </a:r>
            <a:r>
              <a:rPr lang="en-US" sz="2800" dirty="0"/>
              <a:t>doing </a:t>
            </a:r>
            <a:r>
              <a:rPr lang="en-US" sz="2800" dirty="0" smtClean="0"/>
              <a:t>2nd </a:t>
            </a:r>
            <a:r>
              <a:rPr lang="en-US" sz="2800" dirty="0"/>
              <a:t>type of negative, where each negative (each dysfunction) has a movement of positive content (possible ways to produce value-added spaces, times, structures, behaviors, etc.) when considered in the whole process or System of negative (dysfunctions) and positive reclaiming of hidden costs to produce untapped revenue potential from untapped human resource development, technology investments, structural and behavioral changes, value added time management, strategic implementation, and so </a:t>
            </a:r>
            <a:r>
              <a:rPr lang="en-US" sz="2800" dirty="0" smtClean="0"/>
              <a:t>on.</a:t>
            </a:r>
            <a:endParaRPr lang="en-US" sz="2800"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13</a:t>
            </a:fld>
            <a:endParaRPr lang="en-US"/>
          </a:p>
        </p:txBody>
      </p:sp>
    </p:spTree>
    <p:extLst>
      <p:ext uri="{BB962C8B-B14F-4D97-AF65-F5344CB8AC3E}">
        <p14:creationId xmlns:p14="http://schemas.microsoft.com/office/powerpoint/2010/main" val="6615620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32132"/>
          </a:xfrm>
        </p:spPr>
        <p:txBody>
          <a:bodyPr/>
          <a:lstStyle/>
          <a:p>
            <a:r>
              <a:rPr lang="en-US" dirty="0" smtClean="0"/>
              <a:t>GAMMA NEGATIVITY</a:t>
            </a:r>
            <a:endParaRPr lang="en-US" dirty="0"/>
          </a:p>
        </p:txBody>
      </p:sp>
      <p:sp>
        <p:nvSpPr>
          <p:cNvPr id="3" name="Content Placeholder 2"/>
          <p:cNvSpPr>
            <a:spLocks noGrp="1"/>
          </p:cNvSpPr>
          <p:nvPr>
            <p:ph idx="1"/>
          </p:nvPr>
        </p:nvSpPr>
        <p:spPr>
          <a:xfrm>
            <a:off x="549275" y="739708"/>
            <a:ext cx="8042276" cy="5203893"/>
          </a:xfrm>
        </p:spPr>
        <p:txBody>
          <a:bodyPr/>
          <a:lstStyle/>
          <a:p>
            <a:pPr marL="0" indent="0">
              <a:buNone/>
            </a:pPr>
            <a:r>
              <a:rPr lang="en-US" dirty="0"/>
              <a:t>This third type of negative, Hegel (1807/1977: p. 36) calls “ratiocinative thinking.” It is defined here as a skilled and methodological process of Reasoning in which there is a back-and-forth rhythm </a:t>
            </a:r>
            <a:endParaRPr lang="en-US" dirty="0" smtClean="0"/>
          </a:p>
          <a:p>
            <a:pPr marL="0" indent="0">
              <a:buNone/>
            </a:pPr>
            <a:r>
              <a:rPr lang="en-US" i="1" dirty="0" smtClean="0"/>
              <a:t>Spirit’s[Reason’s]</a:t>
            </a:r>
            <a:r>
              <a:rPr lang="en-US" dirty="0" smtClean="0"/>
              <a:t> </a:t>
            </a:r>
            <a:r>
              <a:rPr lang="en-US" dirty="0"/>
              <a:t>movement of meter and accent between positive and negative. </a:t>
            </a:r>
            <a:endParaRPr lang="en-US" dirty="0" smtClean="0"/>
          </a:p>
          <a:p>
            <a:pPr marL="0" indent="0">
              <a:buNone/>
            </a:pPr>
            <a:r>
              <a:rPr lang="en-US" dirty="0" smtClean="0"/>
              <a:t>It </a:t>
            </a:r>
            <a:r>
              <a:rPr lang="en-US" dirty="0"/>
              <a:t>is this rhythm aspect of Hegel’s dialectic, its working its self-movement out in space, time, and matter (to be more accurate, in </a:t>
            </a:r>
            <a:r>
              <a:rPr lang="en-US" i="1" dirty="0"/>
              <a:t>spacetimemattering</a:t>
            </a:r>
            <a:r>
              <a:rPr lang="en-US" dirty="0"/>
              <a:t> that is inseparability) that we want to focus on here. </a:t>
            </a:r>
          </a:p>
        </p:txBody>
      </p:sp>
      <p:sp>
        <p:nvSpPr>
          <p:cNvPr id="4" name="Slide Number Placeholder 3"/>
          <p:cNvSpPr>
            <a:spLocks noGrp="1"/>
          </p:cNvSpPr>
          <p:nvPr>
            <p:ph type="sldNum" sz="quarter" idx="12"/>
          </p:nvPr>
        </p:nvSpPr>
        <p:spPr/>
        <p:txBody>
          <a:bodyPr/>
          <a:lstStyle/>
          <a:p>
            <a:fld id="{651FC063-5EA9-49AF-AFAF-D68C9E82B23B}" type="slidenum">
              <a:rPr lang="en-US" smtClean="0"/>
              <a:pPr/>
              <a:t>14</a:t>
            </a:fld>
            <a:endParaRPr lang="en-US"/>
          </a:p>
        </p:txBody>
      </p:sp>
    </p:spTree>
    <p:extLst>
      <p:ext uri="{BB962C8B-B14F-4D97-AF65-F5344CB8AC3E}">
        <p14:creationId xmlns:p14="http://schemas.microsoft.com/office/powerpoint/2010/main" val="3197888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9274" y="107576"/>
            <a:ext cx="8594725" cy="781424"/>
          </a:xfrm>
        </p:spPr>
        <p:txBody>
          <a:bodyPr/>
          <a:lstStyle/>
          <a:p>
            <a:r>
              <a:rPr lang="en-US" dirty="0" smtClean="0"/>
              <a:t>Dialectical Storytelling Model</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15</a:t>
            </a:fld>
            <a:endParaRPr lang="en-US"/>
          </a:p>
        </p:txBody>
      </p:sp>
      <p:pic>
        <p:nvPicPr>
          <p:cNvPr id="5" name="Picture 4"/>
          <p:cNvPicPr>
            <a:picLocks noChangeAspect="1"/>
          </p:cNvPicPr>
          <p:nvPr/>
        </p:nvPicPr>
        <p:blipFill>
          <a:blip r:embed="rId2"/>
          <a:stretch>
            <a:fillRect/>
          </a:stretch>
        </p:blipFill>
        <p:spPr>
          <a:xfrm>
            <a:off x="0" y="889000"/>
            <a:ext cx="9144000" cy="5058216"/>
          </a:xfrm>
          <a:prstGeom prst="rect">
            <a:avLst/>
          </a:prstGeom>
        </p:spPr>
      </p:pic>
    </p:spTree>
    <p:extLst>
      <p:ext uri="{BB962C8B-B14F-4D97-AF65-F5344CB8AC3E}">
        <p14:creationId xmlns:p14="http://schemas.microsoft.com/office/powerpoint/2010/main" val="28325230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rPr>
              <a:t>SOCIO-ECONOMIC DIALECTIC STORYTELLING</a:t>
            </a:r>
            <a:endParaRPr lang="en-US" dirty="0">
              <a:solidFill>
                <a:srgbClr val="FF0000"/>
              </a:solidFill>
            </a:endParaRPr>
          </a:p>
        </p:txBody>
      </p:sp>
      <p:sp>
        <p:nvSpPr>
          <p:cNvPr id="6" name="Content Placeholder 5"/>
          <p:cNvSpPr>
            <a:spLocks noGrp="1"/>
          </p:cNvSpPr>
          <p:nvPr>
            <p:ph sz="half" idx="1"/>
          </p:nvPr>
        </p:nvSpPr>
        <p:spPr>
          <a:xfrm>
            <a:off x="457200" y="1676400"/>
            <a:ext cx="8229600" cy="4876800"/>
          </a:xfrm>
        </p:spPr>
        <p:txBody>
          <a:bodyPr>
            <a:normAutofit/>
          </a:bodyPr>
          <a:lstStyle/>
          <a:p>
            <a:r>
              <a:rPr lang="en-US" dirty="0" smtClean="0"/>
              <a:t>“Performance is not the result of putting together resources (things); it’s the result of dynamic historical movement” [Savall in </a:t>
            </a:r>
            <a:r>
              <a:rPr lang="en-US" dirty="0"/>
              <a:t>B</a:t>
            </a:r>
            <a:r>
              <a:rPr lang="en-US" dirty="0" smtClean="0"/>
              <a:t>oje 2011:383]</a:t>
            </a:r>
          </a:p>
          <a:p>
            <a:r>
              <a:rPr lang="en-US" dirty="0" smtClean="0"/>
              <a:t>“An assemblage is migrative, iterant, in movement whereas a network is ties, connections that recur, that pattern being more stable” (IBID.: p. 384). </a:t>
            </a:r>
          </a:p>
          <a:p>
            <a:r>
              <a:rPr lang="en-US" dirty="0" smtClean="0"/>
              <a:t>“Agency is not just </a:t>
            </a:r>
            <a:r>
              <a:rPr lang="en-US" dirty="0"/>
              <a:t>h</a:t>
            </a:r>
            <a:r>
              <a:rPr lang="en-US" dirty="0" smtClean="0"/>
              <a:t>uman, but the configurative assemblage of materiality has energy --- ‘vibrant energy’ (IBID.: p. 384).</a:t>
            </a:r>
          </a:p>
          <a:p>
            <a:r>
              <a:rPr lang="en-US" dirty="0" smtClean="0"/>
              <a:t>We do not find an assemblage process, complete, in form, but it is of different places, times, etc. </a:t>
            </a:r>
          </a:p>
          <a:p>
            <a:endParaRPr lang="en-US" dirty="0"/>
          </a:p>
        </p:txBody>
      </p:sp>
      <p:sp>
        <p:nvSpPr>
          <p:cNvPr id="9" name="Slide Number Placeholder 8"/>
          <p:cNvSpPr>
            <a:spLocks noGrp="1"/>
          </p:cNvSpPr>
          <p:nvPr>
            <p:ph type="sldNum" sz="quarter" idx="12"/>
          </p:nvPr>
        </p:nvSpPr>
        <p:spPr/>
        <p:txBody>
          <a:bodyPr/>
          <a:lstStyle/>
          <a:p>
            <a:fld id="{FA84A37A-AFC2-4A01-80A1-FC20F2C0D5BB}" type="slidenum">
              <a:rPr lang="en-US" smtClean="0"/>
              <a:pPr/>
              <a:t>16</a:t>
            </a:fld>
            <a:endParaRPr lang="en-US"/>
          </a:p>
        </p:txBody>
      </p:sp>
    </p:spTree>
    <p:extLst>
      <p:ext uri="{BB962C8B-B14F-4D97-AF65-F5344CB8AC3E}">
        <p14:creationId xmlns:p14="http://schemas.microsoft.com/office/powerpoint/2010/main" val="455013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dissolv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t>Main Contribution</a:t>
            </a:r>
            <a:endParaRPr lang="en-US" sz="6000" b="1" dirty="0"/>
          </a:p>
        </p:txBody>
      </p:sp>
      <p:sp>
        <p:nvSpPr>
          <p:cNvPr id="3" name="Content Placeholder 2"/>
          <p:cNvSpPr>
            <a:spLocks noGrp="1"/>
          </p:cNvSpPr>
          <p:nvPr>
            <p:ph idx="1"/>
          </p:nvPr>
        </p:nvSpPr>
        <p:spPr/>
        <p:txBody>
          <a:bodyPr/>
          <a:lstStyle/>
          <a:p>
            <a:r>
              <a:rPr lang="en-US" sz="4400" dirty="0" smtClean="0"/>
              <a:t>The ways </a:t>
            </a:r>
            <a:r>
              <a:rPr lang="en-US" sz="4400" dirty="0"/>
              <a:t>in which AI and SEAM are put in </a:t>
            </a:r>
            <a:r>
              <a:rPr lang="en-US" sz="4400" dirty="0" smtClean="0"/>
              <a:t>relation to </a:t>
            </a:r>
            <a:r>
              <a:rPr lang="en-US" sz="4400" smtClean="0"/>
              <a:t>one another via </a:t>
            </a:r>
            <a:r>
              <a:rPr lang="en-US" sz="4400" dirty="0"/>
              <a:t>dialectical and quantum </a:t>
            </a:r>
            <a:r>
              <a:rPr lang="en-US" sz="4400" dirty="0" smtClean="0"/>
              <a:t>storytelling</a:t>
            </a:r>
            <a:r>
              <a:rPr lang="en-US" sz="4400" dirty="0"/>
              <a:t> </a:t>
            </a:r>
          </a:p>
          <a:p>
            <a:pPr marL="0" indent="0">
              <a:buNone/>
            </a:pP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17</a:t>
            </a:fld>
            <a:endParaRPr lang="en-US"/>
          </a:p>
        </p:txBody>
      </p:sp>
    </p:spTree>
    <p:extLst>
      <p:ext uri="{BB962C8B-B14F-4D97-AF65-F5344CB8AC3E}">
        <p14:creationId xmlns:p14="http://schemas.microsoft.com/office/powerpoint/2010/main" val="35655963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solidFill>
                  <a:schemeClr val="tx1"/>
                </a:solidFill>
              </a:rPr>
              <a:t>Questions </a:t>
            </a:r>
            <a:endParaRPr lang="en-US" sz="8000" dirty="0">
              <a:solidFill>
                <a:schemeClr val="tx1"/>
              </a:solidFill>
            </a:endParaRPr>
          </a:p>
        </p:txBody>
      </p:sp>
      <p:sp>
        <p:nvSpPr>
          <p:cNvPr id="3" name="Content Placeholder 2"/>
          <p:cNvSpPr>
            <a:spLocks noGrp="1"/>
          </p:cNvSpPr>
          <p:nvPr>
            <p:ph idx="1"/>
          </p:nvPr>
        </p:nvSpPr>
        <p:spPr/>
        <p:txBody>
          <a:bodyPr/>
          <a:lstStyle/>
          <a:p>
            <a:r>
              <a:rPr lang="en-US" dirty="0" smtClean="0"/>
              <a:t>Contact info: </a:t>
            </a:r>
            <a:r>
              <a:rPr lang="en-US" dirty="0" err="1" smtClean="0"/>
              <a:t>davidboje@gmail.com</a:t>
            </a:r>
            <a:endParaRPr lang="en-US" dirty="0" smtClean="0"/>
          </a:p>
          <a:p>
            <a:r>
              <a:rPr lang="en-US" dirty="0" smtClean="0"/>
              <a:t>David Boje  </a:t>
            </a:r>
          </a:p>
          <a:p>
            <a:r>
              <a:rPr lang="en-US" sz="4400" dirty="0" smtClean="0">
                <a:hlinkClick r:id="rId2"/>
              </a:rPr>
              <a:t>http://davidboje.com</a:t>
            </a:r>
            <a:r>
              <a:rPr lang="en-US" sz="4400" dirty="0" smtClean="0"/>
              <a:t> to find the slides and paper</a:t>
            </a:r>
            <a:endParaRPr lang="en-US" sz="4400"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18</a:t>
            </a:fld>
            <a:endParaRPr lang="en-US"/>
          </a:p>
        </p:txBody>
      </p:sp>
    </p:spTree>
    <p:extLst>
      <p:ext uri="{BB962C8B-B14F-4D97-AF65-F5344CB8AC3E}">
        <p14:creationId xmlns:p14="http://schemas.microsoft.com/office/powerpoint/2010/main" val="29963610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solidFill>
                  <a:srgbClr val="000000"/>
                </a:solidFill>
              </a:rPr>
              <a:t>Opener </a:t>
            </a:r>
            <a:endParaRPr lang="en-US" b="1" dirty="0">
              <a:solidFill>
                <a:srgbClr val="000000"/>
              </a:solidFill>
            </a:endParaRPr>
          </a:p>
        </p:txBody>
      </p:sp>
      <p:sp>
        <p:nvSpPr>
          <p:cNvPr id="3" name="Content Placeholder 2"/>
          <p:cNvSpPr>
            <a:spLocks noGrp="1"/>
          </p:cNvSpPr>
          <p:nvPr>
            <p:ph idx="1"/>
          </p:nvPr>
        </p:nvSpPr>
        <p:spPr/>
        <p:txBody>
          <a:bodyPr/>
          <a:lstStyle/>
          <a:p>
            <a:pPr marL="0" indent="0">
              <a:buNone/>
            </a:pPr>
            <a:r>
              <a:rPr lang="en-US" dirty="0"/>
              <a:t>T</a:t>
            </a:r>
            <a:r>
              <a:rPr lang="en-US" dirty="0" smtClean="0"/>
              <a:t>here </a:t>
            </a:r>
            <a:r>
              <a:rPr lang="en-US" dirty="0"/>
              <a:t>is no ‘action’ and no ‘research’ in current renditions of action research. </a:t>
            </a:r>
            <a:endParaRPr lang="en-US" dirty="0" smtClean="0"/>
          </a:p>
          <a:p>
            <a:pPr marL="0" indent="0">
              <a:buNone/>
            </a:pPr>
            <a:r>
              <a:rPr lang="en-US" b="1" dirty="0" smtClean="0"/>
              <a:t>Why?</a:t>
            </a:r>
            <a:r>
              <a:rPr lang="en-US" dirty="0" smtClean="0"/>
              <a:t> </a:t>
            </a:r>
            <a:r>
              <a:rPr lang="en-US" dirty="0"/>
              <a:t>B</a:t>
            </a:r>
            <a:r>
              <a:rPr lang="en-US" dirty="0" smtClean="0"/>
              <a:t>ecause </a:t>
            </a:r>
            <a:r>
              <a:rPr lang="en-US" dirty="0"/>
              <a:t>‘action research’ (AR) is not based on any sort of ‘action’ perspective, but rather is rooted in social constructivist standpoints, of gathering and sifting points of view (epistemically). </a:t>
            </a:r>
            <a:endParaRPr lang="en-US" dirty="0" smtClean="0"/>
          </a:p>
          <a:p>
            <a:pPr marL="0" indent="0">
              <a:buNone/>
            </a:pPr>
            <a:r>
              <a:rPr lang="en-US" b="1" dirty="0" smtClean="0"/>
              <a:t>Remedy</a:t>
            </a:r>
            <a:r>
              <a:rPr lang="en-US" dirty="0" smtClean="0"/>
              <a:t>: To develop a dialectic of Action with Being, that is ontological, not just epistemic.</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2</a:t>
            </a:fld>
            <a:endParaRPr lang="en-US"/>
          </a:p>
        </p:txBody>
      </p:sp>
    </p:spTree>
    <p:extLst>
      <p:ext uri="{BB962C8B-B14F-4D97-AF65-F5344CB8AC3E}">
        <p14:creationId xmlns:p14="http://schemas.microsoft.com/office/powerpoint/2010/main" val="9007933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35" y="107576"/>
            <a:ext cx="8354316" cy="562348"/>
          </a:xfrm>
        </p:spPr>
        <p:txBody>
          <a:bodyPr/>
          <a:lstStyle/>
          <a:p>
            <a:r>
              <a:rPr lang="en-US" dirty="0" smtClean="0">
                <a:solidFill>
                  <a:srgbClr val="FF0000"/>
                </a:solidFill>
              </a:rPr>
              <a:t>The ODC Storytelling Debate</a:t>
            </a:r>
            <a:endParaRPr lang="en-US" dirty="0">
              <a:solidFill>
                <a:srgbClr val="FF0000"/>
              </a:solidFill>
            </a:endParaRPr>
          </a:p>
        </p:txBody>
      </p:sp>
      <p:sp>
        <p:nvSpPr>
          <p:cNvPr id="3" name="Content Placeholder 2"/>
          <p:cNvSpPr>
            <a:spLocks noGrp="1"/>
          </p:cNvSpPr>
          <p:nvPr>
            <p:ph idx="1"/>
          </p:nvPr>
        </p:nvSpPr>
        <p:spPr>
          <a:xfrm>
            <a:off x="97685" y="893231"/>
            <a:ext cx="8777682" cy="5373351"/>
          </a:xfrm>
        </p:spPr>
        <p:txBody>
          <a:bodyPr>
            <a:normAutofit/>
          </a:bodyPr>
          <a:lstStyle/>
          <a:p>
            <a:r>
              <a:rPr lang="en-US" dirty="0" smtClean="0"/>
              <a:t>Without DIALECTICS Appreciative </a:t>
            </a:r>
            <a:r>
              <a:rPr lang="en-US" dirty="0"/>
              <a:t>Inquiry (AI) is one-sided, </a:t>
            </a:r>
            <a:r>
              <a:rPr lang="en-US" dirty="0">
                <a:latin typeface="Arial Black"/>
                <a:cs typeface="Arial Black"/>
              </a:rPr>
              <a:t>focusing exclusively on the </a:t>
            </a:r>
            <a:r>
              <a:rPr lang="en-US" i="1" dirty="0">
                <a:latin typeface="Arial Black"/>
                <a:cs typeface="Arial Black"/>
              </a:rPr>
              <a:t>positive stories</a:t>
            </a:r>
            <a:r>
              <a:rPr lang="en-US" dirty="0"/>
              <a:t>, a vacuous ‘positivity’ approach lacking </a:t>
            </a:r>
            <a:r>
              <a:rPr lang="en-US" i="1" dirty="0"/>
              <a:t>negative stories’ </a:t>
            </a:r>
            <a:r>
              <a:rPr lang="en-US" dirty="0"/>
              <a:t>content, and thoroughly opposed to any sort of dialectical method of change. </a:t>
            </a:r>
            <a:endParaRPr lang="en-US" dirty="0" smtClean="0"/>
          </a:p>
          <a:p>
            <a:r>
              <a:rPr lang="en-US" dirty="0" smtClean="0"/>
              <a:t>Socio</a:t>
            </a:r>
            <a:r>
              <a:rPr lang="en-US" dirty="0"/>
              <a:t>-Economic Approach to Management (SEAM), </a:t>
            </a:r>
            <a:r>
              <a:rPr lang="en-US" b="1" i="1" dirty="0" smtClean="0">
                <a:latin typeface="Arial Black"/>
                <a:cs typeface="Arial Black"/>
              </a:rPr>
              <a:t>dialectically</a:t>
            </a:r>
            <a:r>
              <a:rPr lang="en-US" dirty="0" smtClean="0"/>
              <a:t> </a:t>
            </a:r>
            <a:r>
              <a:rPr lang="en-US" dirty="0"/>
              <a:t>manages change by focusing on how in each negative (</a:t>
            </a:r>
            <a:r>
              <a:rPr lang="en-US" i="1" dirty="0"/>
              <a:t>dysfunction</a:t>
            </a:r>
            <a:r>
              <a:rPr lang="en-US" dirty="0"/>
              <a:t>) there is a human Subject and a Predicate of hidden costs that can become transmuted into a positive human potential and an organization value-added </a:t>
            </a:r>
          </a:p>
        </p:txBody>
      </p:sp>
      <p:sp>
        <p:nvSpPr>
          <p:cNvPr id="4" name="Slide Number Placeholder 3"/>
          <p:cNvSpPr>
            <a:spLocks noGrp="1"/>
          </p:cNvSpPr>
          <p:nvPr>
            <p:ph type="sldNum" sz="quarter" idx="12"/>
          </p:nvPr>
        </p:nvSpPr>
        <p:spPr/>
        <p:txBody>
          <a:bodyPr/>
          <a:lstStyle/>
          <a:p>
            <a:fld id="{651FC063-5EA9-49AF-AFAF-D68C9E82B23B}" type="slidenum">
              <a:rPr lang="en-US" smtClean="0"/>
              <a:pPr/>
              <a:t>3</a:t>
            </a:fld>
            <a:endParaRPr lang="en-US"/>
          </a:p>
        </p:txBody>
      </p:sp>
    </p:spTree>
    <p:extLst>
      <p:ext uri="{BB962C8B-B14F-4D97-AF65-F5344CB8AC3E}">
        <p14:creationId xmlns:p14="http://schemas.microsoft.com/office/powerpoint/2010/main" val="29884585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standpoint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3600" dirty="0" smtClean="0"/>
              <a:t>SEAM dialectics </a:t>
            </a:r>
            <a:r>
              <a:rPr lang="en-US" sz="3600" dirty="0"/>
              <a:t>emerges in a </a:t>
            </a:r>
            <a:r>
              <a:rPr lang="en-US" sz="3600" dirty="0" smtClean="0"/>
              <a:t>interplay transmuting </a:t>
            </a:r>
            <a:r>
              <a:rPr lang="en-US" sz="3600" dirty="0"/>
              <a:t>negative </a:t>
            </a:r>
            <a:r>
              <a:rPr lang="en-US" sz="3600" dirty="0" smtClean="0"/>
              <a:t>into positive value added</a:t>
            </a:r>
            <a:endParaRPr lang="en-US" sz="3600" dirty="0"/>
          </a:p>
          <a:p>
            <a:pPr marL="0" indent="0">
              <a:buNone/>
            </a:pPr>
            <a:r>
              <a:rPr lang="en-US" sz="3600" dirty="0" smtClean="0"/>
              <a:t>Has </a:t>
            </a:r>
            <a:r>
              <a:rPr lang="en-US" sz="3600" dirty="0"/>
              <a:t>Substance </a:t>
            </a:r>
            <a:r>
              <a:rPr lang="en-US" sz="3600" dirty="0" smtClean="0"/>
              <a:t>in Action &amp; Being</a:t>
            </a:r>
          </a:p>
          <a:p>
            <a:pPr marL="0" indent="0">
              <a:buNone/>
            </a:pPr>
            <a:r>
              <a:rPr lang="en-US" sz="3600" dirty="0"/>
              <a:t>I</a:t>
            </a:r>
            <a:r>
              <a:rPr lang="en-US" sz="3600" dirty="0" smtClean="0"/>
              <a:t>s </a:t>
            </a:r>
            <a:r>
              <a:rPr lang="en-US" sz="3600" dirty="0"/>
              <a:t>thoroughly scientific and </a:t>
            </a:r>
            <a:r>
              <a:rPr lang="en-US" sz="3600" dirty="0" smtClean="0"/>
              <a:t>is </a:t>
            </a:r>
            <a:r>
              <a:rPr lang="en-US" sz="3600" dirty="0"/>
              <a:t>Hegelian in its dialectic change </a:t>
            </a:r>
            <a:r>
              <a:rPr lang="en-US" sz="3600" dirty="0" smtClean="0"/>
              <a:t>management experiments</a:t>
            </a:r>
          </a:p>
          <a:p>
            <a:pPr marL="0" indent="0">
              <a:buNone/>
            </a:pPr>
            <a:r>
              <a:rPr lang="en-US" sz="3600" dirty="0" smtClean="0"/>
              <a:t>Is </a:t>
            </a:r>
            <a:r>
              <a:rPr lang="en-US" sz="3600" dirty="0"/>
              <a:t>not </a:t>
            </a:r>
            <a:r>
              <a:rPr lang="en-US" sz="3600" dirty="0" smtClean="0"/>
              <a:t>Kantian</a:t>
            </a:r>
            <a:r>
              <a:rPr lang="en-US" sz="3600" dirty="0"/>
              <a:t> </a:t>
            </a:r>
            <a:r>
              <a:rPr lang="en-US" sz="3600" dirty="0" smtClean="0"/>
              <a:t>nor Marxian</a:t>
            </a:r>
            <a:r>
              <a:rPr lang="en-US" sz="3600" dirty="0"/>
              <a:t> </a:t>
            </a:r>
            <a:r>
              <a:rPr lang="en-US" sz="3600" dirty="0" smtClean="0"/>
              <a:t>in its dialectical </a:t>
            </a:r>
            <a:r>
              <a:rPr lang="en-US" sz="3600" dirty="0"/>
              <a:t>approach. </a:t>
            </a:r>
            <a:endParaRPr lang="en-US" sz="36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4</a:t>
            </a:fld>
            <a:endParaRPr lang="en-US"/>
          </a:p>
        </p:txBody>
      </p:sp>
    </p:spTree>
    <p:extLst>
      <p:ext uri="{BB962C8B-B14F-4D97-AF65-F5344CB8AC3E}">
        <p14:creationId xmlns:p14="http://schemas.microsoft.com/office/powerpoint/2010/main" val="502075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By Contrast</a:t>
            </a:r>
            <a:endParaRPr lang="en-US" dirty="0"/>
          </a:p>
        </p:txBody>
      </p:sp>
      <p:sp>
        <p:nvSpPr>
          <p:cNvPr id="8" name="Content Placeholder 7"/>
          <p:cNvSpPr>
            <a:spLocks noGrp="1"/>
          </p:cNvSpPr>
          <p:nvPr>
            <p:ph idx="1"/>
          </p:nvPr>
        </p:nvSpPr>
        <p:spPr/>
        <p:txBody>
          <a:bodyPr>
            <a:normAutofit lnSpcReduction="10000"/>
          </a:bodyPr>
          <a:lstStyle/>
          <a:p>
            <a:r>
              <a:rPr lang="en-US" dirty="0"/>
              <a:t>Appreciative Inquiry (AI</a:t>
            </a:r>
            <a:r>
              <a:rPr lang="en-US" dirty="0" smtClean="0"/>
              <a:t>)</a:t>
            </a:r>
            <a:r>
              <a:rPr lang="en-US" dirty="0"/>
              <a:t> </a:t>
            </a:r>
            <a:r>
              <a:rPr lang="en-US" dirty="0" smtClean="0"/>
              <a:t>defines </a:t>
            </a:r>
            <a:r>
              <a:rPr lang="en-US" dirty="0"/>
              <a:t>problem-based ODC as inappropriate, and consigns them along with deconstruction and </a:t>
            </a:r>
            <a:r>
              <a:rPr lang="en-US" sz="3600" b="1" dirty="0"/>
              <a:t>dialectic</a:t>
            </a:r>
            <a:r>
              <a:rPr lang="en-US" dirty="0"/>
              <a:t> and critical theory to the </a:t>
            </a:r>
            <a:r>
              <a:rPr lang="en-US" b="1" dirty="0"/>
              <a:t>language of deficiency</a:t>
            </a:r>
            <a:r>
              <a:rPr lang="en-US" dirty="0"/>
              <a:t>, and therefore outside of a positive-based inquiry and change approach.  </a:t>
            </a:r>
            <a:r>
              <a:rPr lang="en-US" dirty="0" smtClean="0"/>
              <a:t>Therefore ADDING DIALECTICS is needed.</a:t>
            </a:r>
            <a:endParaRPr lang="en-US" dirty="0" smtClean="0"/>
          </a:p>
          <a:p>
            <a:r>
              <a:rPr lang="en-US" dirty="0" smtClean="0"/>
              <a:t>AI </a:t>
            </a:r>
            <a:r>
              <a:rPr lang="en-US" dirty="0"/>
              <a:t>is part of then general movement in positive social science (e.g. positive leadership, positive psychology, positive organizational behavior, positive change management). </a:t>
            </a:r>
          </a:p>
          <a:p>
            <a:endParaRPr lang="en-US" dirty="0"/>
          </a:p>
        </p:txBody>
      </p:sp>
      <p:sp>
        <p:nvSpPr>
          <p:cNvPr id="2" name="Slide Number Placeholder 1"/>
          <p:cNvSpPr>
            <a:spLocks noGrp="1"/>
          </p:cNvSpPr>
          <p:nvPr>
            <p:ph type="sldNum" sz="quarter" idx="12"/>
          </p:nvPr>
        </p:nvSpPr>
        <p:spPr/>
        <p:txBody>
          <a:bodyPr/>
          <a:lstStyle/>
          <a:p>
            <a:fld id="{651FC063-5EA9-49AF-AFAF-D68C9E82B23B}" type="slidenum">
              <a:rPr lang="en-US" smtClean="0"/>
              <a:pPr/>
              <a:t>5</a:t>
            </a:fld>
            <a:endParaRPr lang="en-US"/>
          </a:p>
        </p:txBody>
      </p:sp>
    </p:spTree>
    <p:extLst>
      <p:ext uri="{BB962C8B-B14F-4D97-AF65-F5344CB8AC3E}">
        <p14:creationId xmlns:p14="http://schemas.microsoft.com/office/powerpoint/2010/main" val="35163108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rgbClr val="FF0000"/>
                </a:solidFill>
              </a:rPr>
              <a:t>Where Dysfunctions come from?</a:t>
            </a:r>
            <a:endParaRPr lang="en-US" sz="4000" dirty="0">
              <a:solidFill>
                <a:srgbClr val="FF0000"/>
              </a:solidFill>
            </a:endParaRPr>
          </a:p>
        </p:txBody>
      </p:sp>
      <p:sp>
        <p:nvSpPr>
          <p:cNvPr id="6" name="Text Placeholder 5"/>
          <p:cNvSpPr>
            <a:spLocks noGrp="1"/>
          </p:cNvSpPr>
          <p:nvPr>
            <p:ph type="body" idx="1"/>
          </p:nvPr>
        </p:nvSpPr>
        <p:spPr/>
        <p:txBody>
          <a:bodyPr/>
          <a:lstStyle/>
          <a:p>
            <a:r>
              <a:rPr lang="en-US" dirty="0" smtClean="0">
                <a:solidFill>
                  <a:srgbClr val="4A6300"/>
                </a:solidFill>
              </a:rPr>
              <a:t>SEAM-STORYTELLING</a:t>
            </a:r>
            <a:endParaRPr lang="en-US" dirty="0">
              <a:solidFill>
                <a:srgbClr val="4A6300"/>
              </a:solidFill>
            </a:endParaRP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181170167"/>
              </p:ext>
            </p:extLst>
          </p:nvPr>
        </p:nvGraphicFramePr>
        <p:xfrm>
          <a:off x="4599910" y="2142927"/>
          <a:ext cx="4343400" cy="3922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p:cNvSpPr>
            <a:spLocks noGrp="1"/>
          </p:cNvSpPr>
          <p:nvPr>
            <p:ph type="body" sz="quarter" idx="3"/>
          </p:nvPr>
        </p:nvSpPr>
        <p:spPr/>
        <p:txBody>
          <a:bodyPr/>
          <a:lstStyle/>
          <a:p>
            <a:r>
              <a:rPr lang="en-US" dirty="0" smtClean="0">
                <a:solidFill>
                  <a:srgbClr val="4A6300"/>
                </a:solidFill>
              </a:rPr>
              <a:t>TFW VIRUS</a:t>
            </a:r>
            <a:endParaRPr lang="en-US" dirty="0">
              <a:solidFill>
                <a:srgbClr val="4A6300"/>
              </a:solidFill>
            </a:endParaRP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4187588648"/>
              </p:ext>
            </p:extLst>
          </p:nvPr>
        </p:nvGraphicFramePr>
        <p:xfrm>
          <a:off x="77788" y="2142927"/>
          <a:ext cx="4343400" cy="39227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Slide Number Placeholder 3"/>
          <p:cNvSpPr>
            <a:spLocks noGrp="1"/>
          </p:cNvSpPr>
          <p:nvPr>
            <p:ph type="sldNum" sz="quarter" idx="12"/>
          </p:nvPr>
        </p:nvSpPr>
        <p:spPr/>
        <p:txBody>
          <a:bodyPr/>
          <a:lstStyle/>
          <a:p>
            <a:fld id="{F02B70FB-18ED-4CA5-8368-F946A6F2C1F7}" type="slidenum">
              <a:rPr lang="en-US" smtClean="0"/>
              <a:t>6</a:t>
            </a:fld>
            <a:endParaRPr lang="en-US"/>
          </a:p>
        </p:txBody>
      </p:sp>
    </p:spTree>
    <p:extLst>
      <p:ext uri="{BB962C8B-B14F-4D97-AF65-F5344CB8AC3E}">
        <p14:creationId xmlns:p14="http://schemas.microsoft.com/office/powerpoint/2010/main" val="25707046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graphicEl>
                                              <a:dgm id="{02416898-003B-47FB-A816-2552670B387F}"/>
                                            </p:graphicEl>
                                          </p:spTgt>
                                        </p:tgtEl>
                                        <p:attrNameLst>
                                          <p:attrName>style.visibility</p:attrName>
                                        </p:attrNameLst>
                                      </p:cBhvr>
                                      <p:to>
                                        <p:strVal val="visible"/>
                                      </p:to>
                                    </p:set>
                                    <p:anim calcmode="lin" valueType="num">
                                      <p:cBhvr>
                                        <p:cTn id="12" dur="1000" fill="hold"/>
                                        <p:tgtEl>
                                          <p:spTgt spid="8">
                                            <p:graphicEl>
                                              <a:dgm id="{02416898-003B-47FB-A816-2552670B387F}"/>
                                            </p:graphicEl>
                                          </p:spTgt>
                                        </p:tgtEl>
                                        <p:attrNameLst>
                                          <p:attrName>ppt_w</p:attrName>
                                        </p:attrNameLst>
                                      </p:cBhvr>
                                      <p:tavLst>
                                        <p:tav tm="0">
                                          <p:val>
                                            <p:fltVal val="0"/>
                                          </p:val>
                                        </p:tav>
                                        <p:tav tm="100000">
                                          <p:val>
                                            <p:strVal val="#ppt_w"/>
                                          </p:val>
                                        </p:tav>
                                      </p:tavLst>
                                    </p:anim>
                                    <p:anim calcmode="lin" valueType="num">
                                      <p:cBhvr>
                                        <p:cTn id="13" dur="1000" fill="hold"/>
                                        <p:tgtEl>
                                          <p:spTgt spid="8">
                                            <p:graphicEl>
                                              <a:dgm id="{02416898-003B-47FB-A816-2552670B387F}"/>
                                            </p:graphicEl>
                                          </p:spTgt>
                                        </p:tgtEl>
                                        <p:attrNameLst>
                                          <p:attrName>ppt_h</p:attrName>
                                        </p:attrNameLst>
                                      </p:cBhvr>
                                      <p:tavLst>
                                        <p:tav tm="0">
                                          <p:val>
                                            <p:fltVal val="0"/>
                                          </p:val>
                                        </p:tav>
                                        <p:tav tm="100000">
                                          <p:val>
                                            <p:strVal val="#ppt_h"/>
                                          </p:val>
                                        </p:tav>
                                      </p:tavLst>
                                    </p:anim>
                                    <p:anim calcmode="lin" valueType="num">
                                      <p:cBhvr>
                                        <p:cTn id="14" dur="1000" fill="hold"/>
                                        <p:tgtEl>
                                          <p:spTgt spid="8">
                                            <p:graphicEl>
                                              <a:dgm id="{02416898-003B-47FB-A816-2552670B387F}"/>
                                            </p:graphicEl>
                                          </p:spTgt>
                                        </p:tgtEl>
                                        <p:attrNameLst>
                                          <p:attrName>style.rotation</p:attrName>
                                        </p:attrNameLst>
                                      </p:cBhvr>
                                      <p:tavLst>
                                        <p:tav tm="0">
                                          <p:val>
                                            <p:fltVal val="90"/>
                                          </p:val>
                                        </p:tav>
                                        <p:tav tm="100000">
                                          <p:val>
                                            <p:fltVal val="0"/>
                                          </p:val>
                                        </p:tav>
                                      </p:tavLst>
                                    </p:anim>
                                    <p:animEffect transition="in" filter="fade">
                                      <p:cBhvr>
                                        <p:cTn id="15" dur="1000"/>
                                        <p:tgtEl>
                                          <p:spTgt spid="8">
                                            <p:graphicEl>
                                              <a:dgm id="{02416898-003B-47FB-A816-2552670B387F}"/>
                                            </p:graphicEl>
                                          </p:spTgt>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8">
                                            <p:graphicEl>
                                              <a:dgm id="{11A8A44F-295E-4CCE-93C8-47B01A4BA973}"/>
                                            </p:graphicEl>
                                          </p:spTgt>
                                        </p:tgtEl>
                                        <p:attrNameLst>
                                          <p:attrName>style.visibility</p:attrName>
                                        </p:attrNameLst>
                                      </p:cBhvr>
                                      <p:to>
                                        <p:strVal val="visible"/>
                                      </p:to>
                                    </p:set>
                                    <p:animEffect transition="in" filter="wipe(up)">
                                      <p:cBhvr>
                                        <p:cTn id="19" dur="500"/>
                                        <p:tgtEl>
                                          <p:spTgt spid="8">
                                            <p:graphicEl>
                                              <a:dgm id="{11A8A44F-295E-4CCE-93C8-47B01A4BA973}"/>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8">
                                            <p:graphicEl>
                                              <a:dgm id="{E5198C07-5BA3-48B4-8DA8-BB3C63451B9B}"/>
                                            </p:graphicEl>
                                          </p:spTgt>
                                        </p:tgtEl>
                                        <p:attrNameLst>
                                          <p:attrName>style.visibility</p:attrName>
                                        </p:attrNameLst>
                                      </p:cBhvr>
                                      <p:to>
                                        <p:strVal val="visible"/>
                                      </p:to>
                                    </p:set>
                                    <p:anim calcmode="lin" valueType="num">
                                      <p:cBhvr>
                                        <p:cTn id="24" dur="1000" fill="hold"/>
                                        <p:tgtEl>
                                          <p:spTgt spid="8">
                                            <p:graphicEl>
                                              <a:dgm id="{E5198C07-5BA3-48B4-8DA8-BB3C63451B9B}"/>
                                            </p:graphicEl>
                                          </p:spTgt>
                                        </p:tgtEl>
                                        <p:attrNameLst>
                                          <p:attrName>ppt_w</p:attrName>
                                        </p:attrNameLst>
                                      </p:cBhvr>
                                      <p:tavLst>
                                        <p:tav tm="0">
                                          <p:val>
                                            <p:fltVal val="0"/>
                                          </p:val>
                                        </p:tav>
                                        <p:tav tm="100000">
                                          <p:val>
                                            <p:strVal val="#ppt_w"/>
                                          </p:val>
                                        </p:tav>
                                      </p:tavLst>
                                    </p:anim>
                                    <p:anim calcmode="lin" valueType="num">
                                      <p:cBhvr>
                                        <p:cTn id="25" dur="1000" fill="hold"/>
                                        <p:tgtEl>
                                          <p:spTgt spid="8">
                                            <p:graphicEl>
                                              <a:dgm id="{E5198C07-5BA3-48B4-8DA8-BB3C63451B9B}"/>
                                            </p:graphicEl>
                                          </p:spTgt>
                                        </p:tgtEl>
                                        <p:attrNameLst>
                                          <p:attrName>ppt_h</p:attrName>
                                        </p:attrNameLst>
                                      </p:cBhvr>
                                      <p:tavLst>
                                        <p:tav tm="0">
                                          <p:val>
                                            <p:fltVal val="0"/>
                                          </p:val>
                                        </p:tav>
                                        <p:tav tm="100000">
                                          <p:val>
                                            <p:strVal val="#ppt_h"/>
                                          </p:val>
                                        </p:tav>
                                      </p:tavLst>
                                    </p:anim>
                                    <p:anim calcmode="lin" valueType="num">
                                      <p:cBhvr>
                                        <p:cTn id="26" dur="1000" fill="hold"/>
                                        <p:tgtEl>
                                          <p:spTgt spid="8">
                                            <p:graphicEl>
                                              <a:dgm id="{E5198C07-5BA3-48B4-8DA8-BB3C63451B9B}"/>
                                            </p:graphicEl>
                                          </p:spTgt>
                                        </p:tgtEl>
                                        <p:attrNameLst>
                                          <p:attrName>style.rotation</p:attrName>
                                        </p:attrNameLst>
                                      </p:cBhvr>
                                      <p:tavLst>
                                        <p:tav tm="0">
                                          <p:val>
                                            <p:fltVal val="90"/>
                                          </p:val>
                                        </p:tav>
                                        <p:tav tm="100000">
                                          <p:val>
                                            <p:fltVal val="0"/>
                                          </p:val>
                                        </p:tav>
                                      </p:tavLst>
                                    </p:anim>
                                    <p:animEffect transition="in" filter="fade">
                                      <p:cBhvr>
                                        <p:cTn id="27" dur="1000"/>
                                        <p:tgtEl>
                                          <p:spTgt spid="8">
                                            <p:graphicEl>
                                              <a:dgm id="{E5198C07-5BA3-48B4-8DA8-BB3C63451B9B}"/>
                                            </p:graphicEl>
                                          </p:spTgt>
                                        </p:tgtEl>
                                      </p:cBhvr>
                                    </p:animEffect>
                                  </p:childTnLst>
                                </p:cTn>
                              </p:par>
                            </p:childTnLst>
                          </p:cTn>
                        </p:par>
                        <p:par>
                          <p:cTn id="28" fill="hold">
                            <p:stCondLst>
                              <p:cond delay="1000"/>
                            </p:stCondLst>
                            <p:childTnLst>
                              <p:par>
                                <p:cTn id="29" presetID="22" presetClass="entr" presetSubtype="1" fill="hold" grpId="0" nodeType="afterEffect">
                                  <p:stCondLst>
                                    <p:cond delay="0"/>
                                  </p:stCondLst>
                                  <p:childTnLst>
                                    <p:set>
                                      <p:cBhvr>
                                        <p:cTn id="30" dur="1" fill="hold">
                                          <p:stCondLst>
                                            <p:cond delay="0"/>
                                          </p:stCondLst>
                                        </p:cTn>
                                        <p:tgtEl>
                                          <p:spTgt spid="8">
                                            <p:graphicEl>
                                              <a:dgm id="{433F4F49-D7E8-4827-A871-A86C630AAB94}"/>
                                            </p:graphicEl>
                                          </p:spTgt>
                                        </p:tgtEl>
                                        <p:attrNameLst>
                                          <p:attrName>style.visibility</p:attrName>
                                        </p:attrNameLst>
                                      </p:cBhvr>
                                      <p:to>
                                        <p:strVal val="visible"/>
                                      </p:to>
                                    </p:set>
                                    <p:animEffect transition="in" filter="wipe(up)">
                                      <p:cBhvr>
                                        <p:cTn id="31" dur="500"/>
                                        <p:tgtEl>
                                          <p:spTgt spid="8">
                                            <p:graphicEl>
                                              <a:dgm id="{433F4F49-D7E8-4827-A871-A86C630AAB9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8">
                                            <p:graphicEl>
                                              <a:dgm id="{BD2A0860-83DC-46E8-897B-278C568FA30F}"/>
                                            </p:graphicEl>
                                          </p:spTgt>
                                        </p:tgtEl>
                                        <p:attrNameLst>
                                          <p:attrName>style.visibility</p:attrName>
                                        </p:attrNameLst>
                                      </p:cBhvr>
                                      <p:to>
                                        <p:strVal val="visible"/>
                                      </p:to>
                                    </p:set>
                                    <p:anim calcmode="lin" valueType="num">
                                      <p:cBhvr>
                                        <p:cTn id="36" dur="1000" fill="hold"/>
                                        <p:tgtEl>
                                          <p:spTgt spid="8">
                                            <p:graphicEl>
                                              <a:dgm id="{BD2A0860-83DC-46E8-897B-278C568FA30F}"/>
                                            </p:graphicEl>
                                          </p:spTgt>
                                        </p:tgtEl>
                                        <p:attrNameLst>
                                          <p:attrName>ppt_w</p:attrName>
                                        </p:attrNameLst>
                                      </p:cBhvr>
                                      <p:tavLst>
                                        <p:tav tm="0">
                                          <p:val>
                                            <p:fltVal val="0"/>
                                          </p:val>
                                        </p:tav>
                                        <p:tav tm="100000">
                                          <p:val>
                                            <p:strVal val="#ppt_w"/>
                                          </p:val>
                                        </p:tav>
                                      </p:tavLst>
                                    </p:anim>
                                    <p:anim calcmode="lin" valueType="num">
                                      <p:cBhvr>
                                        <p:cTn id="37" dur="1000" fill="hold"/>
                                        <p:tgtEl>
                                          <p:spTgt spid="8">
                                            <p:graphicEl>
                                              <a:dgm id="{BD2A0860-83DC-46E8-897B-278C568FA30F}"/>
                                            </p:graphicEl>
                                          </p:spTgt>
                                        </p:tgtEl>
                                        <p:attrNameLst>
                                          <p:attrName>ppt_h</p:attrName>
                                        </p:attrNameLst>
                                      </p:cBhvr>
                                      <p:tavLst>
                                        <p:tav tm="0">
                                          <p:val>
                                            <p:fltVal val="0"/>
                                          </p:val>
                                        </p:tav>
                                        <p:tav tm="100000">
                                          <p:val>
                                            <p:strVal val="#ppt_h"/>
                                          </p:val>
                                        </p:tav>
                                      </p:tavLst>
                                    </p:anim>
                                    <p:anim calcmode="lin" valueType="num">
                                      <p:cBhvr>
                                        <p:cTn id="38" dur="1000" fill="hold"/>
                                        <p:tgtEl>
                                          <p:spTgt spid="8">
                                            <p:graphicEl>
                                              <a:dgm id="{BD2A0860-83DC-46E8-897B-278C568FA30F}"/>
                                            </p:graphicEl>
                                          </p:spTgt>
                                        </p:tgtEl>
                                        <p:attrNameLst>
                                          <p:attrName>style.rotation</p:attrName>
                                        </p:attrNameLst>
                                      </p:cBhvr>
                                      <p:tavLst>
                                        <p:tav tm="0">
                                          <p:val>
                                            <p:fltVal val="90"/>
                                          </p:val>
                                        </p:tav>
                                        <p:tav tm="100000">
                                          <p:val>
                                            <p:fltVal val="0"/>
                                          </p:val>
                                        </p:tav>
                                      </p:tavLst>
                                    </p:anim>
                                    <p:animEffect transition="in" filter="fade">
                                      <p:cBhvr>
                                        <p:cTn id="39" dur="1000"/>
                                        <p:tgtEl>
                                          <p:spTgt spid="8">
                                            <p:graphicEl>
                                              <a:dgm id="{BD2A0860-83DC-46E8-897B-278C568FA30F}"/>
                                            </p:graphicEl>
                                          </p:spTgt>
                                        </p:tgtEl>
                                      </p:cBhvr>
                                    </p:animEffect>
                                  </p:childTnLst>
                                </p:cTn>
                              </p:par>
                            </p:childTnLst>
                          </p:cTn>
                        </p:par>
                        <p:par>
                          <p:cTn id="40" fill="hold">
                            <p:stCondLst>
                              <p:cond delay="1000"/>
                            </p:stCondLst>
                            <p:childTnLst>
                              <p:par>
                                <p:cTn id="41" presetID="22" presetClass="entr" presetSubtype="4" fill="hold" grpId="0" nodeType="afterEffect">
                                  <p:stCondLst>
                                    <p:cond delay="0"/>
                                  </p:stCondLst>
                                  <p:childTnLst>
                                    <p:set>
                                      <p:cBhvr>
                                        <p:cTn id="42" dur="1" fill="hold">
                                          <p:stCondLst>
                                            <p:cond delay="0"/>
                                          </p:stCondLst>
                                        </p:cTn>
                                        <p:tgtEl>
                                          <p:spTgt spid="8">
                                            <p:graphicEl>
                                              <a:dgm id="{8269EA21-B256-4E6A-8984-36D161A1E5B1}"/>
                                            </p:graphicEl>
                                          </p:spTgt>
                                        </p:tgtEl>
                                        <p:attrNameLst>
                                          <p:attrName>style.visibility</p:attrName>
                                        </p:attrNameLst>
                                      </p:cBhvr>
                                      <p:to>
                                        <p:strVal val="visible"/>
                                      </p:to>
                                    </p:set>
                                    <p:animEffect transition="in" filter="wipe(down)">
                                      <p:cBhvr>
                                        <p:cTn id="43" dur="500"/>
                                        <p:tgtEl>
                                          <p:spTgt spid="8">
                                            <p:graphicEl>
                                              <a:dgm id="{8269EA21-B256-4E6A-8984-36D161A1E5B1}"/>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mph" presetSubtype="0" grpId="1" nodeType="clickEffect">
                                  <p:stCondLst>
                                    <p:cond delay="0"/>
                                  </p:stCondLst>
                                  <p:childTnLst>
                                    <p:set>
                                      <p:cBhvr rctx="PPT">
                                        <p:cTn id="47" dur="indefinite"/>
                                        <p:tgtEl>
                                          <p:spTgt spid="8">
                                            <p:graphicEl>
                                              <a:dgm id="{02416898-003B-47FB-A816-2552670B387F}"/>
                                            </p:graphicEl>
                                          </p:spTgt>
                                        </p:tgtEl>
                                        <p:attrNameLst>
                                          <p:attrName>style.opacity</p:attrName>
                                        </p:attrNameLst>
                                      </p:cBhvr>
                                      <p:to>
                                        <p:strVal val="0.5"/>
                                      </p:to>
                                    </p:set>
                                    <p:animEffect filter="image" prLst="opacity: 0.5">
                                      <p:cBhvr rctx="IE">
                                        <p:cTn id="48" dur="indefinite"/>
                                        <p:tgtEl>
                                          <p:spTgt spid="8">
                                            <p:graphicEl>
                                              <a:dgm id="{02416898-003B-47FB-A816-2552670B387F}"/>
                                            </p:graphicEl>
                                          </p:spTgt>
                                        </p:tgtEl>
                                      </p:cBhvr>
                                    </p:animEffect>
                                  </p:childTnLst>
                                </p:cTn>
                              </p:par>
                              <p:par>
                                <p:cTn id="49" presetID="9" presetClass="emph" presetSubtype="0" grpId="1" nodeType="withEffect">
                                  <p:stCondLst>
                                    <p:cond delay="0"/>
                                  </p:stCondLst>
                                  <p:childTnLst>
                                    <p:set>
                                      <p:cBhvr rctx="PPT">
                                        <p:cTn id="50" dur="indefinite"/>
                                        <p:tgtEl>
                                          <p:spTgt spid="8">
                                            <p:graphicEl>
                                              <a:dgm id="{11A8A44F-295E-4CCE-93C8-47B01A4BA973}"/>
                                            </p:graphicEl>
                                          </p:spTgt>
                                        </p:tgtEl>
                                        <p:attrNameLst>
                                          <p:attrName>style.opacity</p:attrName>
                                        </p:attrNameLst>
                                      </p:cBhvr>
                                      <p:to>
                                        <p:strVal val="0.5"/>
                                      </p:to>
                                    </p:set>
                                    <p:animEffect filter="image" prLst="opacity: 0.5">
                                      <p:cBhvr rctx="IE">
                                        <p:cTn id="51" dur="indefinite"/>
                                        <p:tgtEl>
                                          <p:spTgt spid="8">
                                            <p:graphicEl>
                                              <a:dgm id="{11A8A44F-295E-4CCE-93C8-47B01A4BA973}"/>
                                            </p:graphicEl>
                                          </p:spTgt>
                                        </p:tgtEl>
                                      </p:cBhvr>
                                    </p:animEffect>
                                  </p:childTnLst>
                                </p:cTn>
                              </p:par>
                              <p:par>
                                <p:cTn id="52" presetID="9" presetClass="emph" presetSubtype="0" grpId="1" nodeType="withEffect">
                                  <p:stCondLst>
                                    <p:cond delay="0"/>
                                  </p:stCondLst>
                                  <p:childTnLst>
                                    <p:set>
                                      <p:cBhvr rctx="PPT">
                                        <p:cTn id="53" dur="indefinite"/>
                                        <p:tgtEl>
                                          <p:spTgt spid="8">
                                            <p:graphicEl>
                                              <a:dgm id="{E5198C07-5BA3-48B4-8DA8-BB3C63451B9B}"/>
                                            </p:graphicEl>
                                          </p:spTgt>
                                        </p:tgtEl>
                                        <p:attrNameLst>
                                          <p:attrName>style.opacity</p:attrName>
                                        </p:attrNameLst>
                                      </p:cBhvr>
                                      <p:to>
                                        <p:strVal val="0.5"/>
                                      </p:to>
                                    </p:set>
                                    <p:animEffect filter="image" prLst="opacity: 0.5">
                                      <p:cBhvr rctx="IE">
                                        <p:cTn id="54" dur="indefinite"/>
                                        <p:tgtEl>
                                          <p:spTgt spid="8">
                                            <p:graphicEl>
                                              <a:dgm id="{E5198C07-5BA3-48B4-8DA8-BB3C63451B9B}"/>
                                            </p:graphicEl>
                                          </p:spTgt>
                                        </p:tgtEl>
                                      </p:cBhvr>
                                    </p:animEffect>
                                  </p:childTnLst>
                                </p:cTn>
                              </p:par>
                              <p:par>
                                <p:cTn id="55" presetID="9" presetClass="emph" presetSubtype="0" grpId="1" nodeType="withEffect">
                                  <p:stCondLst>
                                    <p:cond delay="0"/>
                                  </p:stCondLst>
                                  <p:childTnLst>
                                    <p:set>
                                      <p:cBhvr rctx="PPT">
                                        <p:cTn id="56" dur="indefinite"/>
                                        <p:tgtEl>
                                          <p:spTgt spid="8">
                                            <p:graphicEl>
                                              <a:dgm id="{433F4F49-D7E8-4827-A871-A86C630AAB94}"/>
                                            </p:graphicEl>
                                          </p:spTgt>
                                        </p:tgtEl>
                                        <p:attrNameLst>
                                          <p:attrName>style.opacity</p:attrName>
                                        </p:attrNameLst>
                                      </p:cBhvr>
                                      <p:to>
                                        <p:strVal val="0.5"/>
                                      </p:to>
                                    </p:set>
                                    <p:animEffect filter="image" prLst="opacity: 0.5">
                                      <p:cBhvr rctx="IE">
                                        <p:cTn id="57" dur="indefinite"/>
                                        <p:tgtEl>
                                          <p:spTgt spid="8">
                                            <p:graphicEl>
                                              <a:dgm id="{433F4F49-D7E8-4827-A871-A86C630AAB94}"/>
                                            </p:graphicEl>
                                          </p:spTgt>
                                        </p:tgtEl>
                                      </p:cBhvr>
                                    </p:animEffect>
                                  </p:childTnLst>
                                </p:cTn>
                              </p:par>
                              <p:par>
                                <p:cTn id="58" presetID="9" presetClass="emph" presetSubtype="0" grpId="1" nodeType="withEffect">
                                  <p:stCondLst>
                                    <p:cond delay="0"/>
                                  </p:stCondLst>
                                  <p:childTnLst>
                                    <p:set>
                                      <p:cBhvr rctx="PPT">
                                        <p:cTn id="59" dur="indefinite"/>
                                        <p:tgtEl>
                                          <p:spTgt spid="8">
                                            <p:graphicEl>
                                              <a:dgm id="{BD2A0860-83DC-46E8-897B-278C568FA30F}"/>
                                            </p:graphicEl>
                                          </p:spTgt>
                                        </p:tgtEl>
                                        <p:attrNameLst>
                                          <p:attrName>style.opacity</p:attrName>
                                        </p:attrNameLst>
                                      </p:cBhvr>
                                      <p:to>
                                        <p:strVal val="0.5"/>
                                      </p:to>
                                    </p:set>
                                    <p:animEffect filter="image" prLst="opacity: 0.5">
                                      <p:cBhvr rctx="IE">
                                        <p:cTn id="60" dur="indefinite"/>
                                        <p:tgtEl>
                                          <p:spTgt spid="8">
                                            <p:graphicEl>
                                              <a:dgm id="{BD2A0860-83DC-46E8-897B-278C568FA30F}"/>
                                            </p:graphicEl>
                                          </p:spTgt>
                                        </p:tgtEl>
                                      </p:cBhvr>
                                    </p:animEffect>
                                  </p:childTnLst>
                                </p:cTn>
                              </p:par>
                              <p:par>
                                <p:cTn id="61" presetID="9" presetClass="emph" presetSubtype="0" grpId="1" nodeType="withEffect">
                                  <p:stCondLst>
                                    <p:cond delay="0"/>
                                  </p:stCondLst>
                                  <p:childTnLst>
                                    <p:set>
                                      <p:cBhvr rctx="PPT">
                                        <p:cTn id="62" dur="indefinite"/>
                                        <p:tgtEl>
                                          <p:spTgt spid="8">
                                            <p:graphicEl>
                                              <a:dgm id="{8269EA21-B256-4E6A-8984-36D161A1E5B1}"/>
                                            </p:graphicEl>
                                          </p:spTgt>
                                        </p:tgtEl>
                                        <p:attrNameLst>
                                          <p:attrName>style.opacity</p:attrName>
                                        </p:attrNameLst>
                                      </p:cBhvr>
                                      <p:to>
                                        <p:strVal val="0.5"/>
                                      </p:to>
                                    </p:set>
                                    <p:animEffect filter="image" prLst="opacity: 0.5">
                                      <p:cBhvr rctx="IE">
                                        <p:cTn id="63" dur="indefinite"/>
                                        <p:tgtEl>
                                          <p:spTgt spid="8">
                                            <p:graphicEl>
                                              <a:dgm id="{8269EA21-B256-4E6A-8984-36D161A1E5B1}"/>
                                            </p:graphicEl>
                                          </p:spTgt>
                                        </p:tgtEl>
                                      </p:cBhvr>
                                    </p:animEffect>
                                  </p:childTnLst>
                                </p:cTn>
                              </p:par>
                              <p:par>
                                <p:cTn id="64" presetID="9" presetClass="emph" presetSubtype="0" grpId="1" nodeType="withEffect">
                                  <p:stCondLst>
                                    <p:cond delay="0"/>
                                  </p:stCondLst>
                                  <p:childTnLst>
                                    <p:set>
                                      <p:cBhvr rctx="PPT">
                                        <p:cTn id="65" dur="indefinite"/>
                                        <p:tgtEl>
                                          <p:spTgt spid="7">
                                            <p:txEl>
                                              <p:pRg st="0" end="0"/>
                                            </p:txEl>
                                          </p:spTgt>
                                        </p:tgtEl>
                                        <p:attrNameLst>
                                          <p:attrName>style.opacity</p:attrName>
                                        </p:attrNameLst>
                                      </p:cBhvr>
                                      <p:to>
                                        <p:strVal val="0.5"/>
                                      </p:to>
                                    </p:set>
                                    <p:animEffect filter="image" prLst="opacity: 0.5">
                                      <p:cBhvr rctx="IE">
                                        <p:cTn id="66" dur="indefinite"/>
                                        <p:tgtEl>
                                          <p:spTgt spid="7">
                                            <p:txEl>
                                              <p:pRg st="0" end="0"/>
                                            </p:txEl>
                                          </p:spTgt>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6">
                                            <p:txEl>
                                              <p:pRg st="0" end="0"/>
                                            </p:txEl>
                                          </p:spTgt>
                                        </p:tgtEl>
                                        <p:attrNameLst>
                                          <p:attrName>style.visibility</p:attrName>
                                        </p:attrNameLst>
                                      </p:cBhvr>
                                      <p:to>
                                        <p:strVal val="visible"/>
                                      </p:to>
                                    </p:set>
                                    <p:animEffect transition="in" filter="wipe(right)">
                                      <p:cBhvr>
                                        <p:cTn id="69" dur="500"/>
                                        <p:tgtEl>
                                          <p:spTgt spid="6">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32" fill="hold" grpId="0" nodeType="clickEffect">
                                  <p:stCondLst>
                                    <p:cond delay="0"/>
                                  </p:stCondLst>
                                  <p:childTnLst>
                                    <p:set>
                                      <p:cBhvr>
                                        <p:cTn id="73" dur="1" fill="hold">
                                          <p:stCondLst>
                                            <p:cond delay="0"/>
                                          </p:stCondLst>
                                        </p:cTn>
                                        <p:tgtEl>
                                          <p:spTgt spid="9">
                                            <p:graphicEl>
                                              <a:dgm id="{E6AF0A74-5C53-4808-8A77-31B80B0E5BF6}"/>
                                            </p:graphicEl>
                                          </p:spTgt>
                                        </p:tgtEl>
                                        <p:attrNameLst>
                                          <p:attrName>style.visibility</p:attrName>
                                        </p:attrNameLst>
                                      </p:cBhvr>
                                      <p:to>
                                        <p:strVal val="visible"/>
                                      </p:to>
                                    </p:set>
                                    <p:animEffect transition="in" filter="circle(out)">
                                      <p:cBhvr>
                                        <p:cTn id="74" dur="500"/>
                                        <p:tgtEl>
                                          <p:spTgt spid="9">
                                            <p:graphicEl>
                                              <a:dgm id="{E6AF0A74-5C53-4808-8A77-31B80B0E5BF6}"/>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6" presetClass="entr" presetSubtype="32" fill="hold" grpId="0" nodeType="clickEffect">
                                  <p:stCondLst>
                                    <p:cond delay="0"/>
                                  </p:stCondLst>
                                  <p:childTnLst>
                                    <p:set>
                                      <p:cBhvr>
                                        <p:cTn id="78" dur="1" fill="hold">
                                          <p:stCondLst>
                                            <p:cond delay="0"/>
                                          </p:stCondLst>
                                        </p:cTn>
                                        <p:tgtEl>
                                          <p:spTgt spid="9">
                                            <p:graphicEl>
                                              <a:dgm id="{21E2B31A-E4B2-4ECF-88AA-8FCC85E6F254}"/>
                                            </p:graphicEl>
                                          </p:spTgt>
                                        </p:tgtEl>
                                        <p:attrNameLst>
                                          <p:attrName>style.visibility</p:attrName>
                                        </p:attrNameLst>
                                      </p:cBhvr>
                                      <p:to>
                                        <p:strVal val="visible"/>
                                      </p:to>
                                    </p:set>
                                    <p:animEffect transition="in" filter="circle(out)">
                                      <p:cBhvr>
                                        <p:cTn id="79" dur="500"/>
                                        <p:tgtEl>
                                          <p:spTgt spid="9">
                                            <p:graphicEl>
                                              <a:dgm id="{21E2B31A-E4B2-4ECF-88AA-8FCC85E6F254}"/>
                                            </p:graphicEl>
                                          </p:spTgt>
                                        </p:tgtEl>
                                      </p:cBhvr>
                                    </p:animEffect>
                                  </p:childTnLst>
                                </p:cTn>
                              </p:par>
                            </p:childTnLst>
                          </p:cTn>
                        </p:par>
                        <p:par>
                          <p:cTn id="80" fill="hold">
                            <p:stCondLst>
                              <p:cond delay="500"/>
                            </p:stCondLst>
                            <p:childTnLst>
                              <p:par>
                                <p:cTn id="81" presetID="22" presetClass="entr" presetSubtype="1" fill="hold" grpId="0" nodeType="afterEffect">
                                  <p:stCondLst>
                                    <p:cond delay="0"/>
                                  </p:stCondLst>
                                  <p:childTnLst>
                                    <p:set>
                                      <p:cBhvr>
                                        <p:cTn id="82" dur="1" fill="hold">
                                          <p:stCondLst>
                                            <p:cond delay="0"/>
                                          </p:stCondLst>
                                        </p:cTn>
                                        <p:tgtEl>
                                          <p:spTgt spid="9">
                                            <p:graphicEl>
                                              <a:dgm id="{C09C0B9D-C626-4352-937F-E565C32A1F1A}"/>
                                            </p:graphicEl>
                                          </p:spTgt>
                                        </p:tgtEl>
                                        <p:attrNameLst>
                                          <p:attrName>style.visibility</p:attrName>
                                        </p:attrNameLst>
                                      </p:cBhvr>
                                      <p:to>
                                        <p:strVal val="visible"/>
                                      </p:to>
                                    </p:set>
                                    <p:animEffect transition="in" filter="wipe(up)">
                                      <p:cBhvr>
                                        <p:cTn id="83" dur="500"/>
                                        <p:tgtEl>
                                          <p:spTgt spid="9">
                                            <p:graphicEl>
                                              <a:dgm id="{C09C0B9D-C626-4352-937F-E565C32A1F1A}"/>
                                            </p:graphicEl>
                                          </p:spTgt>
                                        </p:tgtEl>
                                      </p:cBhvr>
                                    </p:animEffect>
                                  </p:childTnLst>
                                </p:cTn>
                              </p:par>
                            </p:childTnLst>
                          </p:cTn>
                        </p:par>
                        <p:par>
                          <p:cTn id="84" fill="hold">
                            <p:stCondLst>
                              <p:cond delay="1000"/>
                            </p:stCondLst>
                            <p:childTnLst>
                              <p:par>
                                <p:cTn id="85" presetID="6" presetClass="entr" presetSubtype="32" fill="hold" grpId="0" nodeType="afterEffect">
                                  <p:stCondLst>
                                    <p:cond delay="0"/>
                                  </p:stCondLst>
                                  <p:childTnLst>
                                    <p:set>
                                      <p:cBhvr>
                                        <p:cTn id="86" dur="1" fill="hold">
                                          <p:stCondLst>
                                            <p:cond delay="0"/>
                                          </p:stCondLst>
                                        </p:cTn>
                                        <p:tgtEl>
                                          <p:spTgt spid="9">
                                            <p:graphicEl>
                                              <a:dgm id="{18949E23-5716-41EE-8482-AD899487C22A}"/>
                                            </p:graphicEl>
                                          </p:spTgt>
                                        </p:tgtEl>
                                        <p:attrNameLst>
                                          <p:attrName>style.visibility</p:attrName>
                                        </p:attrNameLst>
                                      </p:cBhvr>
                                      <p:to>
                                        <p:strVal val="visible"/>
                                      </p:to>
                                    </p:set>
                                    <p:animEffect transition="in" filter="circle(out)">
                                      <p:cBhvr>
                                        <p:cTn id="87" dur="500"/>
                                        <p:tgtEl>
                                          <p:spTgt spid="9">
                                            <p:graphicEl>
                                              <a:dgm id="{18949E23-5716-41EE-8482-AD899487C22A}"/>
                                            </p:graphicEl>
                                          </p:spTgt>
                                        </p:tgtEl>
                                      </p:cBhvr>
                                    </p:animEffect>
                                  </p:childTnLst>
                                </p:cTn>
                              </p:par>
                            </p:childTnLst>
                          </p:cTn>
                        </p:par>
                        <p:par>
                          <p:cTn id="88" fill="hold">
                            <p:stCondLst>
                              <p:cond delay="1500"/>
                            </p:stCondLst>
                            <p:childTnLst>
                              <p:par>
                                <p:cTn id="89" presetID="22" presetClass="entr" presetSubtype="1" fill="hold" grpId="0" nodeType="afterEffect">
                                  <p:stCondLst>
                                    <p:cond delay="0"/>
                                  </p:stCondLst>
                                  <p:childTnLst>
                                    <p:set>
                                      <p:cBhvr>
                                        <p:cTn id="90" dur="1" fill="hold">
                                          <p:stCondLst>
                                            <p:cond delay="0"/>
                                          </p:stCondLst>
                                        </p:cTn>
                                        <p:tgtEl>
                                          <p:spTgt spid="9">
                                            <p:graphicEl>
                                              <a:dgm id="{47906407-956C-4DBE-95F5-60B3E34737A1}"/>
                                            </p:graphicEl>
                                          </p:spTgt>
                                        </p:tgtEl>
                                        <p:attrNameLst>
                                          <p:attrName>style.visibility</p:attrName>
                                        </p:attrNameLst>
                                      </p:cBhvr>
                                      <p:to>
                                        <p:strVal val="visible"/>
                                      </p:to>
                                    </p:set>
                                    <p:animEffect transition="in" filter="wipe(up)">
                                      <p:cBhvr>
                                        <p:cTn id="91" dur="500"/>
                                        <p:tgtEl>
                                          <p:spTgt spid="9">
                                            <p:graphicEl>
                                              <a:dgm id="{47906407-956C-4DBE-95F5-60B3E34737A1}"/>
                                            </p:graphicEl>
                                          </p:spTgt>
                                        </p:tgtEl>
                                      </p:cBhvr>
                                    </p:animEffect>
                                  </p:childTnLst>
                                </p:cTn>
                              </p:par>
                            </p:childTnLst>
                          </p:cTn>
                        </p:par>
                        <p:par>
                          <p:cTn id="92" fill="hold">
                            <p:stCondLst>
                              <p:cond delay="2000"/>
                            </p:stCondLst>
                            <p:childTnLst>
                              <p:par>
                                <p:cTn id="93" presetID="6" presetClass="entr" presetSubtype="32" fill="hold" grpId="0" nodeType="afterEffect">
                                  <p:stCondLst>
                                    <p:cond delay="0"/>
                                  </p:stCondLst>
                                  <p:childTnLst>
                                    <p:set>
                                      <p:cBhvr>
                                        <p:cTn id="94" dur="1" fill="hold">
                                          <p:stCondLst>
                                            <p:cond delay="0"/>
                                          </p:stCondLst>
                                        </p:cTn>
                                        <p:tgtEl>
                                          <p:spTgt spid="9">
                                            <p:graphicEl>
                                              <a:dgm id="{585FE9A8-D8F9-48B3-BD89-BCB8D40C3B62}"/>
                                            </p:graphicEl>
                                          </p:spTgt>
                                        </p:tgtEl>
                                        <p:attrNameLst>
                                          <p:attrName>style.visibility</p:attrName>
                                        </p:attrNameLst>
                                      </p:cBhvr>
                                      <p:to>
                                        <p:strVal val="visible"/>
                                      </p:to>
                                    </p:set>
                                    <p:animEffect transition="in" filter="circle(out)">
                                      <p:cBhvr>
                                        <p:cTn id="95" dur="500"/>
                                        <p:tgtEl>
                                          <p:spTgt spid="9">
                                            <p:graphicEl>
                                              <a:dgm id="{585FE9A8-D8F9-48B3-BD89-BCB8D40C3B62}"/>
                                            </p:graphicEl>
                                          </p:spTgt>
                                        </p:tgtEl>
                                      </p:cBhvr>
                                    </p:animEffect>
                                  </p:childTnLst>
                                </p:cTn>
                              </p:par>
                            </p:childTnLst>
                          </p:cTn>
                        </p:par>
                        <p:par>
                          <p:cTn id="96" fill="hold">
                            <p:stCondLst>
                              <p:cond delay="2500"/>
                            </p:stCondLst>
                            <p:childTnLst>
                              <p:par>
                                <p:cTn id="97" presetID="22" presetClass="entr" presetSubtype="4" fill="hold" grpId="0" nodeType="afterEffect">
                                  <p:stCondLst>
                                    <p:cond delay="0"/>
                                  </p:stCondLst>
                                  <p:childTnLst>
                                    <p:set>
                                      <p:cBhvr>
                                        <p:cTn id="98" dur="1" fill="hold">
                                          <p:stCondLst>
                                            <p:cond delay="0"/>
                                          </p:stCondLst>
                                        </p:cTn>
                                        <p:tgtEl>
                                          <p:spTgt spid="9">
                                            <p:graphicEl>
                                              <a:dgm id="{607E6A0A-3655-4CA6-91D8-44B285A4941A}"/>
                                            </p:graphicEl>
                                          </p:spTgt>
                                        </p:tgtEl>
                                        <p:attrNameLst>
                                          <p:attrName>style.visibility</p:attrName>
                                        </p:attrNameLst>
                                      </p:cBhvr>
                                      <p:to>
                                        <p:strVal val="visible"/>
                                      </p:to>
                                    </p:set>
                                    <p:animEffect transition="in" filter="wipe(down)">
                                      <p:cBhvr>
                                        <p:cTn id="99" dur="500"/>
                                        <p:tgtEl>
                                          <p:spTgt spid="9">
                                            <p:graphicEl>
                                              <a:dgm id="{607E6A0A-3655-4CA6-91D8-44B285A4941A}"/>
                                            </p:graphicEl>
                                          </p:spTgt>
                                        </p:tgtEl>
                                      </p:cBhvr>
                                    </p:animEffect>
                                  </p:childTnLst>
                                </p:cTn>
                              </p:par>
                            </p:childTnLst>
                          </p:cTn>
                        </p:par>
                        <p:par>
                          <p:cTn id="100" fill="hold">
                            <p:stCondLst>
                              <p:cond delay="3000"/>
                            </p:stCondLst>
                            <p:childTnLst>
                              <p:par>
                                <p:cTn id="101" presetID="6" presetClass="entr" presetSubtype="32" fill="hold" grpId="0" nodeType="afterEffect">
                                  <p:stCondLst>
                                    <p:cond delay="0"/>
                                  </p:stCondLst>
                                  <p:childTnLst>
                                    <p:set>
                                      <p:cBhvr>
                                        <p:cTn id="102" dur="1" fill="hold">
                                          <p:stCondLst>
                                            <p:cond delay="0"/>
                                          </p:stCondLst>
                                        </p:cTn>
                                        <p:tgtEl>
                                          <p:spTgt spid="9">
                                            <p:graphicEl>
                                              <a:dgm id="{819BC320-0E3F-4F15-A919-57F70CA02FCD}"/>
                                            </p:graphicEl>
                                          </p:spTgt>
                                        </p:tgtEl>
                                        <p:attrNameLst>
                                          <p:attrName>style.visibility</p:attrName>
                                        </p:attrNameLst>
                                      </p:cBhvr>
                                      <p:to>
                                        <p:strVal val="visible"/>
                                      </p:to>
                                    </p:set>
                                    <p:animEffect transition="in" filter="circle(out)">
                                      <p:cBhvr>
                                        <p:cTn id="103" dur="500"/>
                                        <p:tgtEl>
                                          <p:spTgt spid="9">
                                            <p:graphicEl>
                                              <a:dgm id="{819BC320-0E3F-4F15-A919-57F70CA02FCD}"/>
                                            </p:graphicEl>
                                          </p:spTgt>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9">
                                            <p:graphicEl>
                                              <a:dgm id="{0DD71EEF-493C-4E91-89BE-3AD922D5DFEC}"/>
                                            </p:graphicEl>
                                          </p:spTgt>
                                        </p:tgtEl>
                                        <p:attrNameLst>
                                          <p:attrName>style.visibility</p:attrName>
                                        </p:attrNameLst>
                                      </p:cBhvr>
                                      <p:to>
                                        <p:strVal val="visible"/>
                                      </p:to>
                                    </p:set>
                                    <p:animEffect transition="in" filter="wipe(down)">
                                      <p:cBhvr>
                                        <p:cTn id="106" dur="500"/>
                                        <p:tgtEl>
                                          <p:spTgt spid="9">
                                            <p:graphicEl>
                                              <a:dgm id="{0DD71EEF-493C-4E91-89BE-3AD922D5DFE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9" grpId="0">
        <p:bldSub>
          <a:bldDgm bld="lvlAtOnce"/>
        </p:bldSub>
      </p:bldGraphic>
      <p:bldP spid="7" grpId="0" build="p"/>
      <p:bldP spid="7" grpId="1" build="p"/>
      <p:bldGraphic spid="8" grpId="0">
        <p:bldSub>
          <a:bldDgm bld="one"/>
        </p:bldSub>
      </p:bldGraphic>
      <p:bldGraphic spid="8" grpI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on 4</a:t>
            </a:r>
            <a:endParaRPr lang="en-US" dirty="0"/>
          </a:p>
        </p:txBody>
      </p:sp>
      <p:sp>
        <p:nvSpPr>
          <p:cNvPr id="3" name="Content Placeholder 2"/>
          <p:cNvSpPr>
            <a:spLocks noGrp="1"/>
          </p:cNvSpPr>
          <p:nvPr>
            <p:ph idx="1"/>
          </p:nvPr>
        </p:nvSpPr>
        <p:spPr/>
        <p:txBody>
          <a:bodyPr>
            <a:normAutofit lnSpcReduction="10000"/>
          </a:bodyPr>
          <a:lstStyle/>
          <a:p>
            <a:r>
              <a:rPr lang="en-US" b="1" dirty="0"/>
              <a:t>Stage One ‘Differentiating Negatives from Positives: </a:t>
            </a:r>
            <a:r>
              <a:rPr lang="en-US" dirty="0"/>
              <a:t>SEAM begins simply by distinguishing positive and negative, dysfunctions, and value-added behaviors and structures, and showing the dysfunctions are hidden form management information systems (balance sheets, income statements, standard reports), and therefore off the radar.  </a:t>
            </a:r>
            <a:endParaRPr lang="en-US" dirty="0" smtClean="0"/>
          </a:p>
          <a:p>
            <a:r>
              <a:rPr lang="en-US" dirty="0" smtClean="0"/>
              <a:t>Stories </a:t>
            </a:r>
            <a:r>
              <a:rPr lang="en-US" dirty="0"/>
              <a:t>of negative (dysfunctions) are collected in preparation for feedback session, called the Mirror Effect </a:t>
            </a:r>
            <a:r>
              <a:rPr lang="en-US" dirty="0" smtClean="0"/>
              <a:t>meeting. </a:t>
            </a:r>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7</a:t>
            </a:fld>
            <a:endParaRPr lang="en-US"/>
          </a:p>
        </p:txBody>
      </p:sp>
    </p:spTree>
    <p:extLst>
      <p:ext uri="{BB962C8B-B14F-4D97-AF65-F5344CB8AC3E}">
        <p14:creationId xmlns:p14="http://schemas.microsoft.com/office/powerpoint/2010/main" val="15510665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43786"/>
          </a:xfrm>
        </p:spPr>
        <p:txBody>
          <a:bodyPr/>
          <a:lstStyle/>
          <a:p>
            <a:r>
              <a:rPr lang="en-US" dirty="0" smtClean="0"/>
              <a:t>Stage 2 of 4</a:t>
            </a:r>
            <a:endParaRPr lang="en-US" dirty="0"/>
          </a:p>
        </p:txBody>
      </p:sp>
      <p:sp>
        <p:nvSpPr>
          <p:cNvPr id="3" name="Content Placeholder 2"/>
          <p:cNvSpPr>
            <a:spLocks noGrp="1"/>
          </p:cNvSpPr>
          <p:nvPr>
            <p:ph idx="1"/>
          </p:nvPr>
        </p:nvSpPr>
        <p:spPr>
          <a:xfrm>
            <a:off x="549275" y="846536"/>
            <a:ext cx="8042276" cy="4343400"/>
          </a:xfrm>
        </p:spPr>
        <p:txBody>
          <a:bodyPr>
            <a:normAutofit fontScale="92500" lnSpcReduction="20000"/>
          </a:bodyPr>
          <a:lstStyle/>
          <a:p>
            <a:r>
              <a:rPr lang="en-US" b="1" dirty="0"/>
              <a:t>Stage Two ‘Turning Negatives into Positives’: </a:t>
            </a:r>
            <a:r>
              <a:rPr lang="en-US" dirty="0"/>
              <a:t>In Stage Two of the dialectical storytelling, the theme of how </a:t>
            </a:r>
            <a:r>
              <a:rPr lang="en-US" dirty="0" smtClean="0"/>
              <a:t>to </a:t>
            </a:r>
            <a:r>
              <a:rPr lang="en-US" dirty="0"/>
              <a:t>transform dysfunctions </a:t>
            </a:r>
            <a:r>
              <a:rPr lang="en-US" dirty="0" smtClean="0"/>
              <a:t>into </a:t>
            </a:r>
            <a:r>
              <a:rPr lang="en-US" dirty="0"/>
              <a:t>positive developments of human potential, occurs. </a:t>
            </a:r>
            <a:endParaRPr lang="en-US" dirty="0" smtClean="0"/>
          </a:p>
          <a:p>
            <a:r>
              <a:rPr lang="en-US" dirty="0" smtClean="0"/>
              <a:t>SEAM </a:t>
            </a:r>
            <a:r>
              <a:rPr lang="en-US" dirty="0"/>
              <a:t>pursues three axes. Axis A (Cyclical Improvement Process) is a series of three or more Diagnostic-Project-Implementation-Evaluation (DPIE) interventions, each rooted in a meeting with management where consultants present weeks, often months of observations and interviews about apparent dysfunctions and associated hidden costs. </a:t>
            </a:r>
            <a:endParaRPr lang="en-US" dirty="0" smtClean="0"/>
          </a:p>
          <a:p>
            <a:r>
              <a:rPr lang="en-US" dirty="0" smtClean="0"/>
              <a:t>The </a:t>
            </a:r>
            <a:r>
              <a:rPr lang="en-US" dirty="0"/>
              <a:t>principle is ‘Every Organization System is Perfectly Designed to Get the Results it Gets’ </a:t>
            </a:r>
          </a:p>
        </p:txBody>
      </p:sp>
      <p:sp>
        <p:nvSpPr>
          <p:cNvPr id="4" name="Slide Number Placeholder 3"/>
          <p:cNvSpPr>
            <a:spLocks noGrp="1"/>
          </p:cNvSpPr>
          <p:nvPr>
            <p:ph type="sldNum" sz="quarter" idx="12"/>
          </p:nvPr>
        </p:nvSpPr>
        <p:spPr/>
        <p:txBody>
          <a:bodyPr/>
          <a:lstStyle/>
          <a:p>
            <a:fld id="{651FC063-5EA9-49AF-AFAF-D68C9E82B23B}" type="slidenum">
              <a:rPr lang="en-US" smtClean="0"/>
              <a:pPr/>
              <a:t>8</a:t>
            </a:fld>
            <a:endParaRPr lang="en-US"/>
          </a:p>
        </p:txBody>
      </p:sp>
    </p:spTree>
    <p:extLst>
      <p:ext uri="{BB962C8B-B14F-4D97-AF65-F5344CB8AC3E}">
        <p14:creationId xmlns:p14="http://schemas.microsoft.com/office/powerpoint/2010/main" val="22473552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51FC063-5EA9-49AF-AFAF-D68C9E82B23B}" type="slidenum">
              <a:rPr lang="en-US" smtClean="0"/>
              <a:pPr/>
              <a:t>9</a:t>
            </a:fld>
            <a:endParaRPr lang="en-US"/>
          </a:p>
        </p:txBody>
      </p:sp>
      <p:pic>
        <p:nvPicPr>
          <p:cNvPr id="5" name="Picture 4"/>
          <p:cNvPicPr>
            <a:picLocks noChangeAspect="1"/>
          </p:cNvPicPr>
          <p:nvPr/>
        </p:nvPicPr>
        <p:blipFill>
          <a:blip r:embed="rId2"/>
          <a:stretch>
            <a:fillRect/>
          </a:stretch>
        </p:blipFill>
        <p:spPr>
          <a:xfrm>
            <a:off x="179462" y="68687"/>
            <a:ext cx="8709044" cy="6206981"/>
          </a:xfrm>
          <a:prstGeom prst="rect">
            <a:avLst/>
          </a:prstGeom>
        </p:spPr>
      </p:pic>
    </p:spTree>
    <p:extLst>
      <p:ext uri="{BB962C8B-B14F-4D97-AF65-F5344CB8AC3E}">
        <p14:creationId xmlns:p14="http://schemas.microsoft.com/office/powerpoint/2010/main" val="33392049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136</TotalTime>
  <Words>1253</Words>
  <Application>Microsoft Macintosh PowerPoint</Application>
  <PresentationFormat>On-screen Show (4:3)</PresentationFormat>
  <Paragraphs>85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Theme</vt:lpstr>
      <vt:lpstr>SEAM’s ‘Storytelling Dialectical Method’ and How Appreciative Inquiry can be a Scientific Method of Organizational Development and Change </vt:lpstr>
      <vt:lpstr>Opener </vt:lpstr>
      <vt:lpstr>The ODC Storytelling Debate</vt:lpstr>
      <vt:lpstr>My standpoint</vt:lpstr>
      <vt:lpstr>By Contrast</vt:lpstr>
      <vt:lpstr>Where Dysfunctions come from?</vt:lpstr>
      <vt:lpstr>Stage 1 on 4</vt:lpstr>
      <vt:lpstr>Stage 2 of 4</vt:lpstr>
      <vt:lpstr>PowerPoint Presentation</vt:lpstr>
      <vt:lpstr>Stage 3 of 4</vt:lpstr>
      <vt:lpstr>Stage 4 of 4</vt:lpstr>
      <vt:lpstr>Alpha, Beta, &amp; Gamma Negativity</vt:lpstr>
      <vt:lpstr>BETA NEGATIVITY</vt:lpstr>
      <vt:lpstr>GAMMA NEGATIVITY</vt:lpstr>
      <vt:lpstr>Dialectical Storytelling Model</vt:lpstr>
      <vt:lpstr>SOCIO-ECONOMIC DIALECTIC STORYTELLING</vt:lpstr>
      <vt:lpstr>Main Contribution</vt:lpstr>
      <vt:lpstr>Questions </vt:lpstr>
    </vt:vector>
  </TitlesOfParts>
  <Company>NMSU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SEAM’s ‘Storytelling Dialectical Method’ and the Failure of Appreciative Inquiry as a Scientific Method of Organizational Development and Chang </dc:title>
  <dc:creator>David Boje</dc:creator>
  <cp:lastModifiedBy>David Boje</cp:lastModifiedBy>
  <cp:revision>18</cp:revision>
  <dcterms:created xsi:type="dcterms:W3CDTF">2016-06-06T05:55:09Z</dcterms:created>
  <dcterms:modified xsi:type="dcterms:W3CDTF">2016-06-09T05:45:25Z</dcterms:modified>
</cp:coreProperties>
</file>